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79" r:id="rId2"/>
    <p:sldId id="280" r:id="rId3"/>
    <p:sldId id="281" r:id="rId4"/>
    <p:sldId id="267" r:id="rId5"/>
    <p:sldId id="272" r:id="rId6"/>
    <p:sldId id="274" r:id="rId7"/>
    <p:sldId id="273" r:id="rId8"/>
    <p:sldId id="270" r:id="rId9"/>
    <p:sldId id="277" r:id="rId10"/>
    <p:sldId id="275" r:id="rId11"/>
    <p:sldId id="276" r:id="rId12"/>
    <p:sldId id="278" r:id="rId13"/>
    <p:sldId id="282" r:id="rId14"/>
    <p:sldId id="283" r:id="rId15"/>
    <p:sldId id="284" r:id="rId16"/>
    <p:sldId id="286" r:id="rId17"/>
    <p:sldId id="288" r:id="rId18"/>
    <p:sldId id="287" r:id="rId19"/>
    <p:sldId id="289" r:id="rId20"/>
    <p:sldId id="290" r:id="rId21"/>
    <p:sldId id="291" r:id="rId22"/>
    <p:sldId id="285" r:id="rId23"/>
    <p:sldId id="292" r:id="rId24"/>
    <p:sldId id="293" r:id="rId25"/>
    <p:sldId id="294" r:id="rId26"/>
    <p:sldId id="295" r:id="rId27"/>
    <p:sldId id="298" r:id="rId28"/>
    <p:sldId id="299" r:id="rId29"/>
    <p:sldId id="296" r:id="rId30"/>
    <p:sldId id="303" r:id="rId31"/>
    <p:sldId id="304" r:id="rId32"/>
    <p:sldId id="305" r:id="rId33"/>
    <p:sldId id="300" r:id="rId34"/>
    <p:sldId id="301" r:id="rId35"/>
    <p:sldId id="302" r:id="rId36"/>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3378" autoAdjust="0"/>
    <p:restoredTop sz="94660"/>
  </p:normalViewPr>
  <p:slideViewPr>
    <p:cSldViewPr snapToGrid="0">
      <p:cViewPr>
        <p:scale>
          <a:sx n="70" d="100"/>
          <a:sy n="70" d="100"/>
        </p:scale>
        <p:origin x="-468" y="-420"/>
      </p:cViewPr>
      <p:guideLst>
        <p:guide orient="horz" pos="2160"/>
        <p:guide pos="3840"/>
      </p:guideLst>
    </p:cSldViewPr>
  </p:slideViewPr>
  <p:notesTextViewPr>
    <p:cViewPr>
      <p:scale>
        <a:sx n="1" d="1"/>
        <a:sy n="1" d="1"/>
      </p:scale>
      <p:origin x="0" y="0"/>
    </p:cViewPr>
  </p:notesTextViewPr>
  <p:sorterViewPr>
    <p:cViewPr>
      <p:scale>
        <a:sx n="70" d="100"/>
        <a:sy n="70" d="100"/>
      </p:scale>
      <p:origin x="0" y="34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4-24T11:32:13.666" idx="1">
    <p:pos x="6964" y="421"/>
    <p:text>Se podría armar un slide con el detalle de lo que incluye cada sector, para dejar oculta?</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C6F8E9-7546-40C6-836E-1F003060BF2E}" type="datetimeFigureOut">
              <a:rPr lang="es-AR" smtClean="0"/>
              <a:t>14/06/2017</a:t>
            </a:fld>
            <a:endParaRPr lang="es-AR"/>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B53EB0-055E-4D04-BC3D-1C9EECA9DA49}" type="slidenum">
              <a:rPr lang="es-AR" smtClean="0"/>
              <a:t>‹Nº›</a:t>
            </a:fld>
            <a:endParaRPr lang="es-AR"/>
          </a:p>
        </p:txBody>
      </p:sp>
    </p:spTree>
    <p:extLst>
      <p:ext uri="{BB962C8B-B14F-4D97-AF65-F5344CB8AC3E}">
        <p14:creationId xmlns:p14="http://schemas.microsoft.com/office/powerpoint/2010/main" val="58138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31B53EB0-055E-4D04-BC3D-1C9EECA9DA49}" type="slidenum">
              <a:rPr lang="es-AR" smtClean="0"/>
              <a:t>6</a:t>
            </a:fld>
            <a:endParaRPr lang="es-AR"/>
          </a:p>
        </p:txBody>
      </p:sp>
    </p:spTree>
    <p:extLst>
      <p:ext uri="{BB962C8B-B14F-4D97-AF65-F5344CB8AC3E}">
        <p14:creationId xmlns:p14="http://schemas.microsoft.com/office/powerpoint/2010/main" val="336603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31B53EB0-055E-4D04-BC3D-1C9EECA9DA49}" type="slidenum">
              <a:rPr lang="es-AR" smtClean="0"/>
              <a:t>15</a:t>
            </a:fld>
            <a:endParaRPr lang="es-AR"/>
          </a:p>
        </p:txBody>
      </p:sp>
    </p:spTree>
    <p:extLst>
      <p:ext uri="{BB962C8B-B14F-4D97-AF65-F5344CB8AC3E}">
        <p14:creationId xmlns:p14="http://schemas.microsoft.com/office/powerpoint/2010/main" val="964604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AF140D6B-DD95-46E5-BB3C-F7AF3D09EEE0}" type="datetimeFigureOut">
              <a:rPr lang="es-AR" smtClean="0"/>
              <a:t>14/06/2017</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B9FD1467-C08E-40FD-AD37-A2AC2E627E62}" type="slidenum">
              <a:rPr lang="es-AR" smtClean="0"/>
              <a:t>‹Nº›</a:t>
            </a:fld>
            <a:endParaRPr lang="es-AR"/>
          </a:p>
        </p:txBody>
      </p:sp>
    </p:spTree>
    <p:extLst>
      <p:ext uri="{BB962C8B-B14F-4D97-AF65-F5344CB8AC3E}">
        <p14:creationId xmlns:p14="http://schemas.microsoft.com/office/powerpoint/2010/main" val="221977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AF140D6B-DD95-46E5-BB3C-F7AF3D09EEE0}" type="datetimeFigureOut">
              <a:rPr lang="es-AR" smtClean="0"/>
              <a:t>14/06/2017</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B9FD1467-C08E-40FD-AD37-A2AC2E627E62}" type="slidenum">
              <a:rPr lang="es-AR" smtClean="0"/>
              <a:t>‹Nº›</a:t>
            </a:fld>
            <a:endParaRPr lang="es-AR"/>
          </a:p>
        </p:txBody>
      </p:sp>
    </p:spTree>
    <p:extLst>
      <p:ext uri="{BB962C8B-B14F-4D97-AF65-F5344CB8AC3E}">
        <p14:creationId xmlns:p14="http://schemas.microsoft.com/office/powerpoint/2010/main" val="2714472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AF140D6B-DD95-46E5-BB3C-F7AF3D09EEE0}" type="datetimeFigureOut">
              <a:rPr lang="es-AR" smtClean="0"/>
              <a:t>14/06/2017</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B9FD1467-C08E-40FD-AD37-A2AC2E627E62}" type="slidenum">
              <a:rPr lang="es-AR" smtClean="0"/>
              <a:t>‹Nº›</a:t>
            </a:fld>
            <a:endParaRPr lang="es-AR"/>
          </a:p>
        </p:txBody>
      </p:sp>
    </p:spTree>
    <p:extLst>
      <p:ext uri="{BB962C8B-B14F-4D97-AF65-F5344CB8AC3E}">
        <p14:creationId xmlns:p14="http://schemas.microsoft.com/office/powerpoint/2010/main" val="327019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AF140D6B-DD95-46E5-BB3C-F7AF3D09EEE0}" type="datetimeFigureOut">
              <a:rPr lang="es-AR" smtClean="0"/>
              <a:t>14/06/2017</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B9FD1467-C08E-40FD-AD37-A2AC2E627E62}" type="slidenum">
              <a:rPr lang="es-AR" smtClean="0"/>
              <a:t>‹Nº›</a:t>
            </a:fld>
            <a:endParaRPr lang="es-AR"/>
          </a:p>
        </p:txBody>
      </p:sp>
    </p:spTree>
    <p:extLst>
      <p:ext uri="{BB962C8B-B14F-4D97-AF65-F5344CB8AC3E}">
        <p14:creationId xmlns:p14="http://schemas.microsoft.com/office/powerpoint/2010/main" val="64535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F140D6B-DD95-46E5-BB3C-F7AF3D09EEE0}" type="datetimeFigureOut">
              <a:rPr lang="es-AR" smtClean="0"/>
              <a:t>14/06/2017</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B9FD1467-C08E-40FD-AD37-A2AC2E627E62}" type="slidenum">
              <a:rPr lang="es-AR" smtClean="0"/>
              <a:t>‹Nº›</a:t>
            </a:fld>
            <a:endParaRPr lang="es-AR"/>
          </a:p>
        </p:txBody>
      </p:sp>
    </p:spTree>
    <p:extLst>
      <p:ext uri="{BB962C8B-B14F-4D97-AF65-F5344CB8AC3E}">
        <p14:creationId xmlns:p14="http://schemas.microsoft.com/office/powerpoint/2010/main" val="387399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AF140D6B-DD95-46E5-BB3C-F7AF3D09EEE0}" type="datetimeFigureOut">
              <a:rPr lang="es-AR" smtClean="0"/>
              <a:t>14/06/2017</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B9FD1467-C08E-40FD-AD37-A2AC2E627E62}" type="slidenum">
              <a:rPr lang="es-AR" smtClean="0"/>
              <a:t>‹Nº›</a:t>
            </a:fld>
            <a:endParaRPr lang="es-AR"/>
          </a:p>
        </p:txBody>
      </p:sp>
    </p:spTree>
    <p:extLst>
      <p:ext uri="{BB962C8B-B14F-4D97-AF65-F5344CB8AC3E}">
        <p14:creationId xmlns:p14="http://schemas.microsoft.com/office/powerpoint/2010/main" val="2895330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AF140D6B-DD95-46E5-BB3C-F7AF3D09EEE0}" type="datetimeFigureOut">
              <a:rPr lang="es-AR" smtClean="0"/>
              <a:t>14/06/2017</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B9FD1467-C08E-40FD-AD37-A2AC2E627E62}" type="slidenum">
              <a:rPr lang="es-AR" smtClean="0"/>
              <a:t>‹Nº›</a:t>
            </a:fld>
            <a:endParaRPr lang="es-AR"/>
          </a:p>
        </p:txBody>
      </p:sp>
    </p:spTree>
    <p:extLst>
      <p:ext uri="{BB962C8B-B14F-4D97-AF65-F5344CB8AC3E}">
        <p14:creationId xmlns:p14="http://schemas.microsoft.com/office/powerpoint/2010/main" val="2873295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AF140D6B-DD95-46E5-BB3C-F7AF3D09EEE0}" type="datetimeFigureOut">
              <a:rPr lang="es-AR" smtClean="0"/>
              <a:t>14/06/2017</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B9FD1467-C08E-40FD-AD37-A2AC2E627E62}" type="slidenum">
              <a:rPr lang="es-AR" smtClean="0"/>
              <a:t>‹Nº›</a:t>
            </a:fld>
            <a:endParaRPr lang="es-AR"/>
          </a:p>
        </p:txBody>
      </p:sp>
    </p:spTree>
    <p:extLst>
      <p:ext uri="{BB962C8B-B14F-4D97-AF65-F5344CB8AC3E}">
        <p14:creationId xmlns:p14="http://schemas.microsoft.com/office/powerpoint/2010/main" val="830724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140D6B-DD95-46E5-BB3C-F7AF3D09EEE0}" type="datetimeFigureOut">
              <a:rPr lang="es-AR" smtClean="0"/>
              <a:t>14/06/2017</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B9FD1467-C08E-40FD-AD37-A2AC2E627E62}" type="slidenum">
              <a:rPr lang="es-AR" smtClean="0"/>
              <a:t>‹Nº›</a:t>
            </a:fld>
            <a:endParaRPr lang="es-AR"/>
          </a:p>
        </p:txBody>
      </p:sp>
    </p:spTree>
    <p:extLst>
      <p:ext uri="{BB962C8B-B14F-4D97-AF65-F5344CB8AC3E}">
        <p14:creationId xmlns:p14="http://schemas.microsoft.com/office/powerpoint/2010/main" val="2274467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140D6B-DD95-46E5-BB3C-F7AF3D09EEE0}" type="datetimeFigureOut">
              <a:rPr lang="es-AR" smtClean="0"/>
              <a:t>14/06/2017</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B9FD1467-C08E-40FD-AD37-A2AC2E627E62}" type="slidenum">
              <a:rPr lang="es-AR" smtClean="0"/>
              <a:t>‹Nº›</a:t>
            </a:fld>
            <a:endParaRPr lang="es-AR"/>
          </a:p>
        </p:txBody>
      </p:sp>
    </p:spTree>
    <p:extLst>
      <p:ext uri="{BB962C8B-B14F-4D97-AF65-F5344CB8AC3E}">
        <p14:creationId xmlns:p14="http://schemas.microsoft.com/office/powerpoint/2010/main" val="1503678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140D6B-DD95-46E5-BB3C-F7AF3D09EEE0}" type="datetimeFigureOut">
              <a:rPr lang="es-AR" smtClean="0"/>
              <a:t>14/06/2017</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B9FD1467-C08E-40FD-AD37-A2AC2E627E62}" type="slidenum">
              <a:rPr lang="es-AR" smtClean="0"/>
              <a:t>‹Nº›</a:t>
            </a:fld>
            <a:endParaRPr lang="es-AR"/>
          </a:p>
        </p:txBody>
      </p:sp>
    </p:spTree>
    <p:extLst>
      <p:ext uri="{BB962C8B-B14F-4D97-AF65-F5344CB8AC3E}">
        <p14:creationId xmlns:p14="http://schemas.microsoft.com/office/powerpoint/2010/main" val="2003501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40D6B-DD95-46E5-BB3C-F7AF3D09EEE0}" type="datetimeFigureOut">
              <a:rPr lang="es-AR" smtClean="0"/>
              <a:t>14/06/2017</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D1467-C08E-40FD-AD37-A2AC2E627E62}" type="slidenum">
              <a:rPr lang="es-AR" smtClean="0"/>
              <a:t>‹Nº›</a:t>
            </a:fld>
            <a:endParaRPr lang="es-AR"/>
          </a:p>
        </p:txBody>
      </p:sp>
    </p:spTree>
    <p:extLst>
      <p:ext uri="{BB962C8B-B14F-4D97-AF65-F5344CB8AC3E}">
        <p14:creationId xmlns:p14="http://schemas.microsoft.com/office/powerpoint/2010/main" val="4158725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3.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38200" y="133109"/>
            <a:ext cx="10515600" cy="1325563"/>
          </a:xfrm>
        </p:spPr>
        <p:txBody>
          <a:bodyPr>
            <a:normAutofit fontScale="90000"/>
          </a:bodyPr>
          <a:lstStyle/>
          <a:p>
            <a:pPr algn="ctr"/>
            <a:r>
              <a:rPr lang="es-AR" sz="3600" dirty="0" smtClean="0"/>
              <a:t/>
            </a:r>
            <a:br>
              <a:rPr lang="es-AR" sz="3600" dirty="0" smtClean="0"/>
            </a:br>
            <a:r>
              <a:rPr lang="es-AR" sz="3600" dirty="0" smtClean="0"/>
              <a:t/>
            </a:r>
            <a:br>
              <a:rPr lang="es-AR" sz="3600" dirty="0" smtClean="0"/>
            </a:br>
            <a:r>
              <a:rPr lang="es-AR" sz="3600" dirty="0" smtClean="0"/>
              <a:t>IIE-CESPA</a:t>
            </a:r>
            <a:r>
              <a:rPr lang="es-AR" sz="3600" dirty="0"/>
              <a:t/>
            </a:r>
            <a:br>
              <a:rPr lang="es-AR" sz="3600" dirty="0"/>
            </a:br>
            <a:r>
              <a:rPr lang="es-AR" sz="3600" dirty="0"/>
              <a:t>SEMINARIOS ABIERTOS</a:t>
            </a:r>
            <a:br>
              <a:rPr lang="es-AR" sz="3600" dirty="0"/>
            </a:br>
            <a:r>
              <a:rPr lang="es-AR" sz="3600" dirty="0"/>
              <a:t>Presentación Nº23</a:t>
            </a:r>
            <a:endParaRPr lang="en-US" sz="3600" dirty="0"/>
          </a:p>
        </p:txBody>
      </p:sp>
      <p:sp>
        <p:nvSpPr>
          <p:cNvPr id="3" name="2 Marcador de contenido"/>
          <p:cNvSpPr>
            <a:spLocks noGrp="1"/>
          </p:cNvSpPr>
          <p:nvPr>
            <p:ph idx="1"/>
          </p:nvPr>
        </p:nvSpPr>
        <p:spPr>
          <a:xfrm>
            <a:off x="709684" y="2265527"/>
            <a:ext cx="11300345" cy="4435523"/>
          </a:xfrm>
        </p:spPr>
        <p:txBody>
          <a:bodyPr>
            <a:normAutofit fontScale="77500" lnSpcReduction="20000"/>
          </a:bodyPr>
          <a:lstStyle/>
          <a:p>
            <a:pPr marL="0" indent="0" algn="ctr">
              <a:buNone/>
            </a:pPr>
            <a:r>
              <a:rPr lang="es-AR" sz="4800" b="1" dirty="0"/>
              <a:t>Modelo de planificación para la economía argentina: </a:t>
            </a:r>
            <a:endParaRPr lang="es-AR" sz="4800" b="1" dirty="0" smtClean="0"/>
          </a:p>
          <a:p>
            <a:pPr marL="0" indent="0" algn="ctr">
              <a:buNone/>
            </a:pPr>
            <a:r>
              <a:rPr lang="es-AR" sz="4800" b="1" dirty="0" smtClean="0"/>
              <a:t>Desarrollo </a:t>
            </a:r>
            <a:r>
              <a:rPr lang="es-AR" sz="4800" b="1" dirty="0"/>
              <a:t>metodológico y primeros </a:t>
            </a:r>
            <a:r>
              <a:rPr lang="es-AR" sz="4800" b="1" dirty="0" smtClean="0"/>
              <a:t>resultados</a:t>
            </a:r>
          </a:p>
          <a:p>
            <a:pPr marL="0" indent="0" algn="r">
              <a:buNone/>
            </a:pPr>
            <a:endParaRPr lang="es-AR" sz="3500" dirty="0" smtClean="0"/>
          </a:p>
          <a:p>
            <a:pPr marL="0" indent="0" algn="r">
              <a:buNone/>
            </a:pPr>
            <a:r>
              <a:rPr lang="es-AR" sz="3500" dirty="0" smtClean="0"/>
              <a:t>Martín </a:t>
            </a:r>
            <a:r>
              <a:rPr lang="es-AR" sz="3500" dirty="0"/>
              <a:t>Ferroni</a:t>
            </a:r>
          </a:p>
          <a:p>
            <a:pPr marL="0" indent="0" algn="r">
              <a:buNone/>
            </a:pPr>
            <a:r>
              <a:rPr lang="es-AR" sz="3500" dirty="0"/>
              <a:t>Alberto Müller</a:t>
            </a:r>
          </a:p>
          <a:p>
            <a:pPr marL="0" indent="0" algn="ctr">
              <a:buNone/>
            </a:pPr>
            <a:endParaRPr lang="es-AR" sz="1900" dirty="0"/>
          </a:p>
          <a:p>
            <a:pPr marL="0" indent="0" algn="ctr">
              <a:buNone/>
            </a:pPr>
            <a:r>
              <a:rPr lang="es-AR" b="1" i="1" dirty="0" smtClean="0"/>
              <a:t>Proyecto UBACYT: Argentina 2015-2025: Perfiles de desarrollo y su vinculación con la infraestructura – Un aporte desde la perspectiva de la planificación</a:t>
            </a:r>
            <a:endParaRPr lang="en-US" dirty="0" smtClean="0"/>
          </a:p>
          <a:p>
            <a:pPr marL="0" indent="0" algn="ctr">
              <a:buNone/>
            </a:pPr>
            <a:endParaRPr lang="es-AR" dirty="0" smtClean="0"/>
          </a:p>
          <a:p>
            <a:pPr marL="0" indent="0" algn="ctr">
              <a:buNone/>
            </a:pPr>
            <a:r>
              <a:rPr lang="es-AR" dirty="0" smtClean="0"/>
              <a:t>Junio 2017</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3367" y="0"/>
            <a:ext cx="2962275"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1162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2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838200" y="8990"/>
            <a:ext cx="10515600" cy="1325563"/>
          </a:xfrm>
        </p:spPr>
        <p:txBody>
          <a:bodyPr>
            <a:normAutofit/>
          </a:bodyPr>
          <a:lstStyle/>
          <a:p>
            <a:r>
              <a:rPr lang="es-AR" dirty="0"/>
              <a:t>Sector hogares</a:t>
            </a:r>
          </a:p>
        </p:txBody>
      </p:sp>
      <p:sp>
        <p:nvSpPr>
          <p:cNvPr id="3" name="Marcador de contenido 2"/>
          <p:cNvSpPr>
            <a:spLocks noGrp="1"/>
          </p:cNvSpPr>
          <p:nvPr>
            <p:ph idx="1"/>
          </p:nvPr>
        </p:nvSpPr>
        <p:spPr>
          <a:xfrm>
            <a:off x="838200" y="1453414"/>
            <a:ext cx="10844284" cy="4723549"/>
          </a:xfrm>
        </p:spPr>
        <p:txBody>
          <a:bodyPr/>
          <a:lstStyle/>
          <a:p>
            <a:pPr>
              <a:spcBef>
                <a:spcPts val="3000"/>
              </a:spcBef>
            </a:pPr>
            <a:r>
              <a:rPr lang="es-AR" dirty="0" smtClean="0"/>
              <a:t>10 estratos de hogares por ingreso, cruzados por su participación en las distintas fuentes de ingreso (Excedente Bruto de Explotación, Salario, Ingreso Bruto Mixto)</a:t>
            </a:r>
          </a:p>
          <a:p>
            <a:pPr>
              <a:spcBef>
                <a:spcPts val="3000"/>
              </a:spcBef>
            </a:pPr>
            <a:r>
              <a:rPr lang="es-AR" dirty="0" smtClean="0"/>
              <a:t>El nivel de consumo depende del ingreso disponible - la propensión al gasto y su composición difiere por clase hogar.</a:t>
            </a:r>
          </a:p>
          <a:p>
            <a:pPr>
              <a:spcBef>
                <a:spcPts val="3000"/>
              </a:spcBef>
            </a:pPr>
            <a:r>
              <a:rPr lang="es-AR" dirty="0" smtClean="0"/>
              <a:t>Redistribución secundaria: previsión social, impuestos directos (ganancias, impuestos de suma fija) e impuestos indirectos (IVA)</a:t>
            </a:r>
          </a:p>
          <a:p>
            <a:pPr marL="0" indent="0">
              <a:spcBef>
                <a:spcPts val="3000"/>
              </a:spcBef>
              <a:buNone/>
            </a:pPr>
            <a:r>
              <a:rPr lang="es-AR" i="1" dirty="0" smtClean="0"/>
              <a:t>Fuente: elaboración propia sobre ENGHO 1997 – actualización a 2012</a:t>
            </a:r>
          </a:p>
          <a:p>
            <a:pPr>
              <a:spcBef>
                <a:spcPts val="2000"/>
              </a:spcBef>
            </a:pPr>
            <a:endParaRPr lang="es-AR" dirty="0"/>
          </a:p>
          <a:p>
            <a:pPr>
              <a:spcBef>
                <a:spcPts val="2000"/>
              </a:spcBef>
            </a:pPr>
            <a:endParaRPr lang="es-AR" dirty="0" smtClean="0"/>
          </a:p>
        </p:txBody>
      </p:sp>
    </p:spTree>
    <p:extLst>
      <p:ext uri="{BB962C8B-B14F-4D97-AF65-F5344CB8AC3E}">
        <p14:creationId xmlns:p14="http://schemas.microsoft.com/office/powerpoint/2010/main" val="2169674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2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838200" y="8990"/>
            <a:ext cx="10515600" cy="1325563"/>
          </a:xfrm>
        </p:spPr>
        <p:txBody>
          <a:bodyPr>
            <a:normAutofit/>
          </a:bodyPr>
          <a:lstStyle/>
          <a:p>
            <a:r>
              <a:rPr lang="es-AR" dirty="0"/>
              <a:t>Sector externo</a:t>
            </a:r>
          </a:p>
        </p:txBody>
      </p:sp>
      <p:sp>
        <p:nvSpPr>
          <p:cNvPr id="3" name="Marcador de contenido 2"/>
          <p:cNvSpPr>
            <a:spLocks noGrp="1"/>
          </p:cNvSpPr>
          <p:nvPr>
            <p:ph idx="1"/>
          </p:nvPr>
        </p:nvSpPr>
        <p:spPr>
          <a:xfrm>
            <a:off x="838200" y="1453414"/>
            <a:ext cx="10515600" cy="5172238"/>
          </a:xfrm>
        </p:spPr>
        <p:txBody>
          <a:bodyPr>
            <a:normAutofit/>
          </a:bodyPr>
          <a:lstStyle/>
          <a:p>
            <a:pPr>
              <a:spcBef>
                <a:spcPts val="2000"/>
              </a:spcBef>
            </a:pPr>
            <a:r>
              <a:rPr lang="es-AR" dirty="0" smtClean="0"/>
              <a:t>Tipo de cambio: exógeno.</a:t>
            </a:r>
          </a:p>
          <a:p>
            <a:pPr>
              <a:spcBef>
                <a:spcPts val="2000"/>
              </a:spcBef>
            </a:pPr>
            <a:r>
              <a:rPr lang="es-AR" dirty="0" smtClean="0"/>
              <a:t>Exportaciones: exógenas.</a:t>
            </a:r>
          </a:p>
          <a:p>
            <a:pPr>
              <a:spcBef>
                <a:spcPts val="2000"/>
              </a:spcBef>
            </a:pPr>
            <a:r>
              <a:rPr lang="es-AR" dirty="0" smtClean="0"/>
              <a:t>Importaciones: dependen de </a:t>
            </a:r>
          </a:p>
          <a:p>
            <a:pPr marL="1020600" lvl="1" indent="-457200">
              <a:spcBef>
                <a:spcPts val="1200"/>
              </a:spcBef>
              <a:buFont typeface="Wingdings" pitchFamily="2" charset="2"/>
              <a:buChar char="ü"/>
            </a:pPr>
            <a:r>
              <a:rPr lang="es-AR" sz="2600" dirty="0" smtClean="0"/>
              <a:t>la producción sectorial (insumos importados)</a:t>
            </a:r>
          </a:p>
          <a:p>
            <a:pPr marL="1020600" lvl="1" indent="-457200">
              <a:spcBef>
                <a:spcPts val="1200"/>
              </a:spcBef>
              <a:buFont typeface="Wingdings" pitchFamily="2" charset="2"/>
              <a:buChar char="ü"/>
            </a:pPr>
            <a:r>
              <a:rPr lang="es-AR" sz="2600" dirty="0" smtClean="0"/>
              <a:t>la inversión (inversión importada)</a:t>
            </a:r>
          </a:p>
          <a:p>
            <a:pPr marL="1020600" lvl="1" indent="-457200">
              <a:spcBef>
                <a:spcPts val="1200"/>
              </a:spcBef>
              <a:buFont typeface="Wingdings" pitchFamily="2" charset="2"/>
              <a:buChar char="ü"/>
            </a:pPr>
            <a:r>
              <a:rPr lang="es-AR" sz="2600" dirty="0" smtClean="0"/>
              <a:t>el consumo público (gasto en importaciones) </a:t>
            </a:r>
          </a:p>
          <a:p>
            <a:pPr marL="1020600" lvl="1" indent="-457200">
              <a:spcBef>
                <a:spcPts val="1200"/>
              </a:spcBef>
              <a:buFont typeface="Wingdings" pitchFamily="2" charset="2"/>
              <a:buChar char="ü"/>
            </a:pPr>
            <a:r>
              <a:rPr lang="es-AR" sz="2600" dirty="0" smtClean="0"/>
              <a:t>el ingreso disponible de familias (consumo importado).</a:t>
            </a:r>
          </a:p>
          <a:p>
            <a:pPr>
              <a:spcBef>
                <a:spcPts val="2000"/>
              </a:spcBef>
            </a:pPr>
            <a:r>
              <a:rPr lang="es-AR" dirty="0" smtClean="0"/>
              <a:t>Transacciones no relacionadas a bienes/servicios: exógenas</a:t>
            </a:r>
          </a:p>
        </p:txBody>
      </p:sp>
    </p:spTree>
    <p:extLst>
      <p:ext uri="{BB962C8B-B14F-4D97-AF65-F5344CB8AC3E}">
        <p14:creationId xmlns:p14="http://schemas.microsoft.com/office/powerpoint/2010/main" val="2486877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2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838200" y="8990"/>
            <a:ext cx="10515600" cy="1325563"/>
          </a:xfrm>
        </p:spPr>
        <p:txBody>
          <a:bodyPr>
            <a:normAutofit/>
          </a:bodyPr>
          <a:lstStyle/>
          <a:p>
            <a:r>
              <a:rPr lang="es-AR" dirty="0" smtClean="0"/>
              <a:t>Sector </a:t>
            </a:r>
            <a:r>
              <a:rPr lang="es-AR" dirty="0"/>
              <a:t>público</a:t>
            </a:r>
          </a:p>
        </p:txBody>
      </p:sp>
      <p:sp>
        <p:nvSpPr>
          <p:cNvPr id="3" name="Marcador de contenido 2"/>
          <p:cNvSpPr>
            <a:spLocks noGrp="1"/>
          </p:cNvSpPr>
          <p:nvPr>
            <p:ph idx="1"/>
          </p:nvPr>
        </p:nvSpPr>
        <p:spPr>
          <a:xfrm>
            <a:off x="838200" y="1453414"/>
            <a:ext cx="10515600" cy="4723549"/>
          </a:xfrm>
        </p:spPr>
        <p:txBody>
          <a:bodyPr>
            <a:normAutofit/>
          </a:bodyPr>
          <a:lstStyle/>
          <a:p>
            <a:pPr>
              <a:spcBef>
                <a:spcPts val="2000"/>
              </a:spcBef>
            </a:pPr>
            <a:r>
              <a:rPr lang="es-AR" dirty="0" smtClean="0"/>
              <a:t>Gasto público y transferencias en especie: exógenos.</a:t>
            </a:r>
          </a:p>
          <a:p>
            <a:pPr>
              <a:spcBef>
                <a:spcPts val="2000"/>
              </a:spcBef>
            </a:pPr>
            <a:r>
              <a:rPr lang="es-AR" dirty="0" smtClean="0"/>
              <a:t>El gasto en seguridad social: depende del nivel de Producto</a:t>
            </a:r>
          </a:p>
          <a:p>
            <a:pPr>
              <a:spcBef>
                <a:spcPts val="2000"/>
              </a:spcBef>
            </a:pPr>
            <a:r>
              <a:rPr lang="es-AR" dirty="0" smtClean="0"/>
              <a:t>Impuestos indirectos: dependen del nivel de Producto</a:t>
            </a:r>
          </a:p>
          <a:p>
            <a:pPr>
              <a:spcBef>
                <a:spcPts val="2000"/>
              </a:spcBef>
            </a:pPr>
            <a:r>
              <a:rPr lang="es-AR" dirty="0" smtClean="0"/>
              <a:t>Impuestos directos sobre las empresas: dependen del Excedente Bruto de Explotación</a:t>
            </a:r>
          </a:p>
          <a:p>
            <a:pPr>
              <a:spcBef>
                <a:spcPts val="2000"/>
              </a:spcBef>
            </a:pPr>
            <a:r>
              <a:rPr lang="es-AR" dirty="0" smtClean="0"/>
              <a:t>Impuestos directos sobre las familias: recaen sobre los dos </a:t>
            </a:r>
            <a:r>
              <a:rPr lang="es-AR" dirty="0" err="1" smtClean="0"/>
              <a:t>deciles</a:t>
            </a:r>
            <a:r>
              <a:rPr lang="es-AR" dirty="0" smtClean="0"/>
              <a:t> de mayores ingresos.</a:t>
            </a:r>
          </a:p>
        </p:txBody>
      </p:sp>
    </p:spTree>
    <p:extLst>
      <p:ext uri="{BB962C8B-B14F-4D97-AF65-F5344CB8AC3E}">
        <p14:creationId xmlns:p14="http://schemas.microsoft.com/office/powerpoint/2010/main" val="1428824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47127" y="104527"/>
            <a:ext cx="10980761" cy="727988"/>
          </a:xfrm>
        </p:spPr>
        <p:txBody>
          <a:bodyPr>
            <a:normAutofit/>
          </a:bodyPr>
          <a:lstStyle/>
          <a:p>
            <a:r>
              <a:rPr lang="es-AR" dirty="0" smtClean="0"/>
              <a:t>Procedimiento para la construcción del Modelo</a:t>
            </a:r>
            <a:endParaRPr lang="es-AR" dirty="0"/>
          </a:p>
        </p:txBody>
      </p:sp>
      <p:sp>
        <p:nvSpPr>
          <p:cNvPr id="3" name="Marcador de contenido 2"/>
          <p:cNvSpPr>
            <a:spLocks noGrp="1"/>
          </p:cNvSpPr>
          <p:nvPr>
            <p:ph idx="1"/>
          </p:nvPr>
        </p:nvSpPr>
        <p:spPr>
          <a:xfrm>
            <a:off x="491319" y="1050880"/>
            <a:ext cx="11600597" cy="5950421"/>
          </a:xfrm>
        </p:spPr>
        <p:txBody>
          <a:bodyPr>
            <a:normAutofit/>
          </a:bodyPr>
          <a:lstStyle/>
          <a:p>
            <a:pPr marL="514350" indent="-514350">
              <a:spcBef>
                <a:spcPts val="1500"/>
              </a:spcBef>
              <a:spcAft>
                <a:spcPts val="600"/>
              </a:spcAft>
              <a:buFont typeface="+mj-lt"/>
              <a:buAutoNum type="arabicPeriod"/>
            </a:pPr>
            <a:r>
              <a:rPr lang="es-AR" dirty="0" smtClean="0"/>
              <a:t>Armado de la Matriz IP 1997 con la (des)agregación deseada.</a:t>
            </a:r>
          </a:p>
          <a:p>
            <a:pPr marL="514350" indent="-514350">
              <a:spcBef>
                <a:spcPts val="1500"/>
              </a:spcBef>
              <a:spcAft>
                <a:spcPts val="600"/>
              </a:spcAft>
              <a:buFont typeface="+mj-lt"/>
              <a:buAutoNum type="arabicPeriod"/>
            </a:pPr>
            <a:r>
              <a:rPr lang="es-AR" dirty="0" smtClean="0"/>
              <a:t>Compatibilización entre MIP 1997 y ENGHO 1997, introduciendo correcciones por </a:t>
            </a:r>
            <a:r>
              <a:rPr lang="es-AR" dirty="0" err="1" smtClean="0"/>
              <a:t>subdeclaración</a:t>
            </a:r>
            <a:r>
              <a:rPr lang="es-AR" dirty="0"/>
              <a:t> </a:t>
            </a:r>
            <a:r>
              <a:rPr lang="es-AR" dirty="0" smtClean="0"/>
              <a:t>– calibración para replicar los resultados obtenidos en 1997.</a:t>
            </a:r>
          </a:p>
          <a:p>
            <a:pPr marL="514350" indent="-514350">
              <a:spcBef>
                <a:spcPts val="1500"/>
              </a:spcBef>
              <a:spcAft>
                <a:spcPts val="600"/>
              </a:spcAft>
              <a:buFont typeface="+mj-lt"/>
              <a:buAutoNum type="arabicPeriod"/>
            </a:pPr>
            <a:r>
              <a:rPr lang="es-AR" dirty="0" smtClean="0"/>
              <a:t>Construcción del Sistema de Cuentas Nacionales (BCRA-1975) y obtención de brechas:  privada, pública, externa.</a:t>
            </a:r>
          </a:p>
          <a:p>
            <a:pPr marL="514350" indent="-514350">
              <a:spcBef>
                <a:spcPts val="1500"/>
              </a:spcBef>
              <a:spcAft>
                <a:spcPts val="600"/>
              </a:spcAft>
              <a:buFont typeface="+mj-lt"/>
              <a:buAutoNum type="arabicPeriod"/>
            </a:pPr>
            <a:r>
              <a:rPr lang="es-AR" dirty="0" smtClean="0"/>
              <a:t>Actualización en cantidades a 2012, a precios de 1997, mediante vectores de demanda final y la operación del modelo – calibración.</a:t>
            </a:r>
          </a:p>
          <a:p>
            <a:pPr marL="514350" indent="-514350">
              <a:spcBef>
                <a:spcPts val="1500"/>
              </a:spcBef>
              <a:buFont typeface="+mj-lt"/>
              <a:buAutoNum type="arabicPeriod"/>
            </a:pPr>
            <a:r>
              <a:rPr lang="es-AR" dirty="0" smtClean="0"/>
              <a:t>Ajuste a precios de 2012, empleando índices de precios implícitos y evolución salarial</a:t>
            </a:r>
          </a:p>
          <a:p>
            <a:pPr marL="514350" indent="-514350">
              <a:spcBef>
                <a:spcPts val="1500"/>
              </a:spcBef>
              <a:buFont typeface="+mj-lt"/>
              <a:buAutoNum type="arabicPeriod"/>
            </a:pPr>
            <a:r>
              <a:rPr lang="es-AR" dirty="0" smtClean="0"/>
              <a:t>Obtención del Sistema de Cuentas 2012</a:t>
            </a:r>
          </a:p>
        </p:txBody>
      </p:sp>
    </p:spTree>
    <p:extLst>
      <p:ext uri="{BB962C8B-B14F-4D97-AF65-F5344CB8AC3E}">
        <p14:creationId xmlns:p14="http://schemas.microsoft.com/office/powerpoint/2010/main" val="82483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dotDmnd">
          <a:fgClr>
            <a:srgbClr val="FF0000"/>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47127" y="104527"/>
            <a:ext cx="10980761" cy="727988"/>
          </a:xfrm>
        </p:spPr>
        <p:txBody>
          <a:bodyPr>
            <a:normAutofit/>
          </a:bodyPr>
          <a:lstStyle/>
          <a:p>
            <a:r>
              <a:rPr lang="es-AR" dirty="0" smtClean="0"/>
              <a:t>Escenarios globales</a:t>
            </a:r>
            <a:endParaRPr lang="es-AR" dirty="0"/>
          </a:p>
        </p:txBody>
      </p:sp>
      <p:sp>
        <p:nvSpPr>
          <p:cNvPr id="3" name="Marcador de contenido 2"/>
          <p:cNvSpPr>
            <a:spLocks noGrp="1"/>
          </p:cNvSpPr>
          <p:nvPr>
            <p:ph idx="1"/>
          </p:nvPr>
        </p:nvSpPr>
        <p:spPr>
          <a:xfrm>
            <a:off x="838199" y="1009937"/>
            <a:ext cx="11089943" cy="5622876"/>
          </a:xfrm>
        </p:spPr>
        <p:txBody>
          <a:bodyPr>
            <a:normAutofit/>
          </a:bodyPr>
          <a:lstStyle/>
          <a:p>
            <a:pPr marL="514350" indent="-514350">
              <a:spcBef>
                <a:spcPts val="2000"/>
              </a:spcBef>
              <a:spcAft>
                <a:spcPts val="600"/>
              </a:spcAft>
              <a:buFont typeface="+mj-lt"/>
              <a:buAutoNum type="arabicPeriod"/>
            </a:pPr>
            <a:r>
              <a:rPr lang="es-AR" u="sng" dirty="0" smtClean="0"/>
              <a:t>Base</a:t>
            </a:r>
            <a:r>
              <a:rPr lang="es-AR" dirty="0" smtClean="0"/>
              <a:t>: expansión tendencial</a:t>
            </a:r>
          </a:p>
          <a:p>
            <a:pPr marL="514350" indent="-514350">
              <a:spcBef>
                <a:spcPts val="2000"/>
              </a:spcBef>
              <a:spcAft>
                <a:spcPts val="600"/>
              </a:spcAft>
              <a:buFont typeface="+mj-lt"/>
              <a:buAutoNum type="arabicPeriod"/>
            </a:pPr>
            <a:r>
              <a:rPr lang="es-AR" u="sng" dirty="0" smtClean="0"/>
              <a:t>Base exportadora agroindustrial</a:t>
            </a:r>
            <a:r>
              <a:rPr lang="es-AR" dirty="0" smtClean="0"/>
              <a:t>: expansión diferencial de exportaciones de Manufacturas de Origen Agropecuario</a:t>
            </a:r>
          </a:p>
          <a:p>
            <a:pPr marL="514350" indent="-514350">
              <a:spcBef>
                <a:spcPts val="2000"/>
              </a:spcBef>
              <a:spcAft>
                <a:spcPts val="600"/>
              </a:spcAft>
              <a:buFont typeface="+mj-lt"/>
              <a:buAutoNum type="arabicPeriod"/>
            </a:pPr>
            <a:r>
              <a:rPr lang="es-AR" u="sng" dirty="0" smtClean="0"/>
              <a:t>Base exportadora </a:t>
            </a:r>
            <a:r>
              <a:rPr lang="es-AR" u="sng" dirty="0"/>
              <a:t>industrial</a:t>
            </a:r>
            <a:r>
              <a:rPr lang="es-AR" dirty="0"/>
              <a:t>: expansión diferencial de exportaciones de Manufacturas de Origen </a:t>
            </a:r>
            <a:r>
              <a:rPr lang="es-AR" dirty="0" smtClean="0"/>
              <a:t>Industrial</a:t>
            </a:r>
          </a:p>
          <a:p>
            <a:pPr marL="514350" indent="-514350">
              <a:spcBef>
                <a:spcPts val="2000"/>
              </a:spcBef>
              <a:buFont typeface="+mj-lt"/>
              <a:buAutoNum type="arabicPeriod"/>
            </a:pPr>
            <a:r>
              <a:rPr lang="es-AR" u="sng" dirty="0" smtClean="0"/>
              <a:t>Sustitución de importaciones</a:t>
            </a:r>
            <a:r>
              <a:rPr lang="es-AR" dirty="0" smtClean="0"/>
              <a:t>: centrada en Manufacturas de Origen Industrial y Servicios</a:t>
            </a:r>
          </a:p>
        </p:txBody>
      </p:sp>
    </p:spTree>
    <p:extLst>
      <p:ext uri="{BB962C8B-B14F-4D97-AF65-F5344CB8AC3E}">
        <p14:creationId xmlns:p14="http://schemas.microsoft.com/office/powerpoint/2010/main" val="69976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dotDmnd">
          <a:fgClr>
            <a:srgbClr val="FF0000"/>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47127" y="104527"/>
            <a:ext cx="10980761" cy="727988"/>
          </a:xfrm>
        </p:spPr>
        <p:txBody>
          <a:bodyPr>
            <a:normAutofit/>
          </a:bodyPr>
          <a:lstStyle/>
          <a:p>
            <a:r>
              <a:rPr lang="es-AR" dirty="0" smtClean="0"/>
              <a:t>Escenarios sectoriales</a:t>
            </a:r>
            <a:endParaRPr lang="es-AR" dirty="0"/>
          </a:p>
        </p:txBody>
      </p:sp>
      <p:sp>
        <p:nvSpPr>
          <p:cNvPr id="3" name="Marcador de contenido 2"/>
          <p:cNvSpPr>
            <a:spLocks noGrp="1"/>
          </p:cNvSpPr>
          <p:nvPr>
            <p:ph idx="1"/>
          </p:nvPr>
        </p:nvSpPr>
        <p:spPr>
          <a:xfrm>
            <a:off x="592535" y="1637745"/>
            <a:ext cx="11089943" cy="4148906"/>
          </a:xfrm>
        </p:spPr>
        <p:txBody>
          <a:bodyPr>
            <a:normAutofit/>
          </a:bodyPr>
          <a:lstStyle/>
          <a:p>
            <a:pPr marL="514350" indent="-514350">
              <a:spcBef>
                <a:spcPts val="2000"/>
              </a:spcBef>
              <a:spcAft>
                <a:spcPts val="600"/>
              </a:spcAft>
              <a:buFont typeface="+mj-lt"/>
              <a:buAutoNum type="alphaLcParenR"/>
            </a:pPr>
            <a:r>
              <a:rPr lang="es-AR" sz="3200" dirty="0" smtClean="0"/>
              <a:t>Sin política sectorial</a:t>
            </a:r>
          </a:p>
          <a:p>
            <a:pPr marL="514350" indent="-514350">
              <a:spcBef>
                <a:spcPts val="2000"/>
              </a:spcBef>
              <a:spcAft>
                <a:spcPts val="600"/>
              </a:spcAft>
              <a:buFont typeface="+mj-lt"/>
              <a:buAutoNum type="alphaLcParenR"/>
            </a:pPr>
            <a:r>
              <a:rPr lang="es-AR" sz="3200" dirty="0" smtClean="0"/>
              <a:t>Redistribución de ingreso</a:t>
            </a:r>
          </a:p>
          <a:p>
            <a:pPr marL="514350" indent="-514350">
              <a:spcBef>
                <a:spcPts val="2000"/>
              </a:spcBef>
              <a:spcAft>
                <a:spcPts val="600"/>
              </a:spcAft>
              <a:buFont typeface="+mj-lt"/>
              <a:buAutoNum type="alphaLcParenR"/>
            </a:pPr>
            <a:r>
              <a:rPr lang="es-AR" sz="3200" dirty="0" smtClean="0"/>
              <a:t>Reasignación de tráficos de carga al ferrocarril</a:t>
            </a:r>
          </a:p>
          <a:p>
            <a:pPr marL="514350" indent="-514350">
              <a:spcBef>
                <a:spcPts val="2000"/>
              </a:spcBef>
              <a:spcAft>
                <a:spcPts val="600"/>
              </a:spcAft>
              <a:buFont typeface="+mj-lt"/>
              <a:buAutoNum type="alphaLcParenR"/>
            </a:pPr>
            <a:r>
              <a:rPr lang="es-AR" sz="3200" dirty="0" smtClean="0"/>
              <a:t>Expansión de producción de hidrocarburos </a:t>
            </a:r>
          </a:p>
          <a:p>
            <a:pPr marL="514350" indent="-514350">
              <a:spcBef>
                <a:spcPts val="2000"/>
              </a:spcBef>
              <a:spcAft>
                <a:spcPts val="600"/>
              </a:spcAft>
              <a:buFont typeface="+mj-lt"/>
              <a:buAutoNum type="alphaLcParenR"/>
            </a:pPr>
            <a:r>
              <a:rPr lang="es-AR" sz="3200" dirty="0" smtClean="0"/>
              <a:t>Sustitución de generación térmica por hídrica</a:t>
            </a:r>
          </a:p>
          <a:p>
            <a:pPr marL="514350" indent="-514350">
              <a:spcBef>
                <a:spcPts val="2000"/>
              </a:spcBef>
              <a:spcAft>
                <a:spcPts val="600"/>
              </a:spcAft>
              <a:buFont typeface="+mj-lt"/>
              <a:buAutoNum type="alphaLcParenR"/>
            </a:pPr>
            <a:endParaRPr lang="es-AR" dirty="0" smtClean="0"/>
          </a:p>
        </p:txBody>
      </p:sp>
      <p:sp>
        <p:nvSpPr>
          <p:cNvPr id="2" name="1 CuadroTexto"/>
          <p:cNvSpPr txBox="1"/>
          <p:nvPr/>
        </p:nvSpPr>
        <p:spPr>
          <a:xfrm>
            <a:off x="1815152" y="5680153"/>
            <a:ext cx="9116705" cy="707886"/>
          </a:xfrm>
          <a:prstGeom prst="rect">
            <a:avLst/>
          </a:prstGeom>
          <a:noFill/>
        </p:spPr>
        <p:txBody>
          <a:bodyPr wrap="square" rtlCol="0">
            <a:spAutoFit/>
          </a:bodyPr>
          <a:lstStyle/>
          <a:p>
            <a:pPr algn="ctr"/>
            <a:r>
              <a:rPr lang="es-AR" sz="4000" b="1" i="1" dirty="0" smtClean="0">
                <a:solidFill>
                  <a:srgbClr val="FF0000"/>
                </a:solidFill>
              </a:rPr>
              <a:t>Total: 20 escenarios</a:t>
            </a:r>
            <a:endParaRPr lang="en-US" sz="4000" b="1" i="1" dirty="0">
              <a:solidFill>
                <a:srgbClr val="FF0000"/>
              </a:solidFill>
            </a:endParaRPr>
          </a:p>
        </p:txBody>
      </p:sp>
    </p:spTree>
    <p:extLst>
      <p:ext uri="{BB962C8B-B14F-4D97-AF65-F5344CB8AC3E}">
        <p14:creationId xmlns:p14="http://schemas.microsoft.com/office/powerpoint/2010/main" val="372443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dotDmnd">
          <a:fgClr>
            <a:srgbClr val="FF0000"/>
          </a:fgClr>
          <a:bgClr>
            <a:schemeClr val="bg1"/>
          </a:bgClr>
        </a:patt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Cálculo de sustitución de importaciones-Insumos intermedios</a:t>
            </a:r>
            <a:endParaRPr lang="es-AR" dirty="0"/>
          </a:p>
        </p:txBody>
      </p:sp>
      <p:sp>
        <p:nvSpPr>
          <p:cNvPr id="3" name="2 Marcador de contenido"/>
          <p:cNvSpPr>
            <a:spLocks noGrp="1"/>
          </p:cNvSpPr>
          <p:nvPr>
            <p:ph idx="1"/>
          </p:nvPr>
        </p:nvSpPr>
        <p:spPr>
          <a:xfrm>
            <a:off x="395785" y="1825625"/>
            <a:ext cx="11191163" cy="3483354"/>
          </a:xfrm>
        </p:spPr>
        <p:txBody>
          <a:bodyPr/>
          <a:lstStyle/>
          <a:p>
            <a:pPr marL="514350" indent="-514350">
              <a:buFont typeface="+mj-lt"/>
              <a:buAutoNum type="arabicPeriod"/>
            </a:pPr>
            <a:r>
              <a:rPr lang="es-AR" dirty="0" smtClean="0"/>
              <a:t>Se establece una meta de sustitución para un sector productivo, afectando los coeficientes técnicos de las importaciones del producto de ese sector en forma uniforme (la sustitución se da por igual para las importaciones de cada sector).</a:t>
            </a:r>
          </a:p>
          <a:p>
            <a:pPr marL="514350" indent="-514350">
              <a:buFont typeface="+mj-lt"/>
              <a:buAutoNum type="arabicPeriod"/>
            </a:pPr>
            <a:r>
              <a:rPr lang="es-AR" dirty="0" smtClean="0"/>
              <a:t>Se calcula la diferencia absoluta entre los coeficientes técnicos de importación sin y con sustitución.</a:t>
            </a:r>
          </a:p>
          <a:p>
            <a:pPr marL="514350" indent="-514350">
              <a:buFont typeface="+mj-lt"/>
              <a:buAutoNum type="arabicPeriod"/>
            </a:pPr>
            <a:r>
              <a:rPr lang="es-AR" dirty="0" smtClean="0"/>
              <a:t>Se adiciona esta diferencia al coeficiente técnico correspondiente a la producción doméstica. En fórmulas:</a:t>
            </a:r>
            <a:endParaRPr lang="es-AR" dirty="0"/>
          </a:p>
        </p:txBody>
      </p:sp>
      <mc:AlternateContent xmlns:mc="http://schemas.openxmlformats.org/markup-compatibility/2006" xmlns:a14="http://schemas.microsoft.com/office/drawing/2010/main">
        <mc:Choice Requires="a14">
          <p:sp>
            <p:nvSpPr>
              <p:cNvPr id="4" name="3 CuadroTexto"/>
              <p:cNvSpPr txBox="1"/>
              <p:nvPr/>
            </p:nvSpPr>
            <p:spPr>
              <a:xfrm>
                <a:off x="1705968" y="5368322"/>
                <a:ext cx="9580729" cy="1320554"/>
              </a:xfrm>
              <a:prstGeom prst="rect">
                <a:avLst/>
              </a:prstGeom>
              <a:noFill/>
            </p:spPr>
            <p:txBody>
              <a:bodyPr wrap="square" rtlCol="0">
                <a:spAutoFit/>
              </a:bodyPr>
              <a:lstStyle/>
              <a:p>
                <a:pPr>
                  <a:spcAft>
                    <a:spcPts val="600"/>
                  </a:spcAft>
                </a:pPr>
                <a14:m>
                  <m:oMathPara xmlns:m="http://schemas.openxmlformats.org/officeDocument/2006/math">
                    <m:oMathParaPr>
                      <m:jc m:val="centerGroup"/>
                    </m:oMathParaPr>
                    <m:oMath xmlns:m="http://schemas.openxmlformats.org/officeDocument/2006/math">
                      <m:sSub>
                        <m:sSubPr>
                          <m:ctrlPr>
                            <a:rPr lang="en-US" sz="2000" i="1" smtClean="0">
                              <a:latin typeface="Cambria Math"/>
                            </a:rPr>
                          </m:ctrlPr>
                        </m:sSubPr>
                        <m:e>
                          <m:r>
                            <a:rPr lang="es-AR" sz="2000" b="0" i="1" smtClean="0">
                              <a:latin typeface="Cambria Math"/>
                            </a:rPr>
                            <m:t>𝑚</m:t>
                          </m:r>
                        </m:e>
                        <m:sub>
                          <m:r>
                            <a:rPr lang="es-AR" sz="2000" b="0" i="1" smtClean="0">
                              <a:latin typeface="Cambria Math"/>
                            </a:rPr>
                            <m:t>𝑖𝑗</m:t>
                          </m:r>
                        </m:sub>
                      </m:sSub>
                      <m:r>
                        <a:rPr lang="es-AR" sz="2000" b="0" i="1" smtClean="0">
                          <a:latin typeface="Cambria Math" panose="02040503050406030204" pitchFamily="18" charset="0"/>
                        </a:rPr>
                        <m:t> .</m:t>
                      </m:r>
                      <m:r>
                        <a:rPr lang="es-AR" sz="2000" b="0" i="1" smtClean="0">
                          <a:latin typeface="Cambria Math"/>
                        </a:rPr>
                        <m:t> % </m:t>
                      </m:r>
                      <m:r>
                        <a:rPr lang="es-AR" sz="2000" b="0" i="1" smtClean="0">
                          <a:latin typeface="Cambria Math"/>
                        </a:rPr>
                        <m:t>𝑠𝑢𝑠𝑡</m:t>
                      </m:r>
                      <m:r>
                        <a:rPr lang="es-AR" sz="2000" b="0" i="1" smtClean="0">
                          <a:latin typeface="Cambria Math"/>
                        </a:rPr>
                        <m:t>=</m:t>
                      </m:r>
                      <m:sSub>
                        <m:sSubPr>
                          <m:ctrlPr>
                            <a:rPr lang="es-AR" sz="2000" b="0" i="1" smtClean="0">
                              <a:latin typeface="Cambria Math"/>
                            </a:rPr>
                          </m:ctrlPr>
                        </m:sSubPr>
                        <m:e>
                          <m:r>
                            <a:rPr lang="es-AR" sz="2000" b="0" i="1" smtClean="0">
                              <a:latin typeface="Cambria Math"/>
                              <a:ea typeface="Cambria Math"/>
                            </a:rPr>
                            <m:t>∆</m:t>
                          </m:r>
                          <m:r>
                            <a:rPr lang="es-AR" sz="2000" b="0" i="1" smtClean="0">
                              <a:latin typeface="Cambria Math"/>
                              <a:ea typeface="Cambria Math"/>
                            </a:rPr>
                            <m:t>𝑚</m:t>
                          </m:r>
                        </m:e>
                        <m:sub>
                          <m:r>
                            <a:rPr lang="es-AR" sz="2000" b="0" i="1" smtClean="0">
                              <a:latin typeface="Cambria Math"/>
                            </a:rPr>
                            <m:t>𝑖𝑗</m:t>
                          </m:r>
                        </m:sub>
                      </m:sSub>
                    </m:oMath>
                  </m:oMathPara>
                </a14:m>
                <a:endParaRPr lang="es-AR" sz="2000" b="0" dirty="0" smtClean="0"/>
              </a:p>
              <a:p>
                <a:pPr>
                  <a:spcAft>
                    <a:spcPts val="600"/>
                  </a:spcAft>
                </a:pPr>
                <a14:m>
                  <m:oMathPara xmlns:m="http://schemas.openxmlformats.org/officeDocument/2006/math">
                    <m:oMathParaPr>
                      <m:jc m:val="centerGroup"/>
                    </m:oMathParaPr>
                    <m:oMath xmlns:m="http://schemas.openxmlformats.org/officeDocument/2006/math">
                      <m:sSub>
                        <m:sSubPr>
                          <m:ctrlPr>
                            <a:rPr lang="en-US" sz="2000" i="1">
                              <a:latin typeface="Cambria Math"/>
                            </a:rPr>
                          </m:ctrlPr>
                        </m:sSubPr>
                        <m:e>
                          <m:r>
                            <a:rPr lang="es-AR" sz="2000" i="1">
                              <a:latin typeface="Cambria Math"/>
                            </a:rPr>
                            <m:t>𝑚</m:t>
                          </m:r>
                        </m:e>
                        <m:sub>
                          <m:r>
                            <a:rPr lang="es-AR" sz="2000" i="1">
                              <a:latin typeface="Cambria Math"/>
                            </a:rPr>
                            <m:t>𝑖𝑗</m:t>
                          </m:r>
                        </m:sub>
                      </m:sSub>
                      <m:r>
                        <a:rPr lang="es-AR" sz="2000" b="0" i="1" smtClean="0">
                          <a:latin typeface="Cambria Math"/>
                        </a:rPr>
                        <m:t>−</m:t>
                      </m:r>
                      <m:sSub>
                        <m:sSubPr>
                          <m:ctrlPr>
                            <a:rPr lang="es-AR" sz="2000" i="1">
                              <a:latin typeface="Cambria Math"/>
                            </a:rPr>
                          </m:ctrlPr>
                        </m:sSubPr>
                        <m:e>
                          <m:r>
                            <a:rPr lang="es-AR" sz="2000" i="1">
                              <a:latin typeface="Cambria Math"/>
                              <a:ea typeface="Cambria Math"/>
                            </a:rPr>
                            <m:t>∆</m:t>
                          </m:r>
                          <m:r>
                            <a:rPr lang="es-AR" sz="2000" i="1">
                              <a:latin typeface="Cambria Math"/>
                              <a:ea typeface="Cambria Math"/>
                            </a:rPr>
                            <m:t>𝑚</m:t>
                          </m:r>
                        </m:e>
                        <m:sub>
                          <m:r>
                            <a:rPr lang="es-AR" sz="2000" i="1">
                              <a:latin typeface="Cambria Math"/>
                            </a:rPr>
                            <m:t>𝑖𝑗</m:t>
                          </m:r>
                        </m:sub>
                      </m:sSub>
                      <m:r>
                        <a:rPr lang="es-AR" sz="2000" i="1">
                          <a:latin typeface="Cambria Math"/>
                        </a:rPr>
                        <m:t>=</m:t>
                      </m:r>
                      <m:sSub>
                        <m:sSubPr>
                          <m:ctrlPr>
                            <a:rPr lang="es-AR" sz="2000" i="1">
                              <a:latin typeface="Cambria Math"/>
                            </a:rPr>
                          </m:ctrlPr>
                        </m:sSubPr>
                        <m:e>
                          <m:r>
                            <a:rPr lang="es-AR" sz="2000" i="1">
                              <a:latin typeface="Cambria Math"/>
                              <a:ea typeface="Cambria Math"/>
                            </a:rPr>
                            <m:t>𝑚</m:t>
                          </m:r>
                        </m:e>
                        <m:sub>
                          <m:r>
                            <a:rPr lang="es-AR" sz="2000" i="1">
                              <a:latin typeface="Cambria Math"/>
                            </a:rPr>
                            <m:t>𝑖𝑗</m:t>
                          </m:r>
                        </m:sub>
                      </m:sSub>
                      <m:r>
                        <a:rPr lang="es-AR" sz="2000" b="0" i="1" smtClean="0">
                          <a:latin typeface="Cambria Math"/>
                        </a:rPr>
                        <m:t>∗</m:t>
                      </m:r>
                    </m:oMath>
                  </m:oMathPara>
                </a14:m>
                <a:endParaRPr lang="es-AR" sz="2000" b="0" dirty="0" smtClean="0"/>
              </a:p>
              <a:p>
                <a:pPr>
                  <a:spcAft>
                    <a:spcPts val="600"/>
                  </a:spcAft>
                </a:pPr>
                <a14:m>
                  <m:oMathPara xmlns:m="http://schemas.openxmlformats.org/officeDocument/2006/math">
                    <m:oMathParaPr>
                      <m:jc m:val="centerGroup"/>
                    </m:oMathParaPr>
                    <m:oMath xmlns:m="http://schemas.openxmlformats.org/officeDocument/2006/math">
                      <m:sSub>
                        <m:sSubPr>
                          <m:ctrlPr>
                            <a:rPr lang="en-US" sz="2000" i="1">
                              <a:latin typeface="Cambria Math"/>
                            </a:rPr>
                          </m:ctrlPr>
                        </m:sSubPr>
                        <m:e>
                          <m:r>
                            <a:rPr lang="es-AR" sz="2000" b="0" i="1" smtClean="0">
                              <a:latin typeface="Cambria Math"/>
                            </a:rPr>
                            <m:t>𝑎</m:t>
                          </m:r>
                        </m:e>
                        <m:sub>
                          <m:r>
                            <a:rPr lang="es-AR" sz="2000" i="1">
                              <a:latin typeface="Cambria Math"/>
                            </a:rPr>
                            <m:t>𝑖𝑗</m:t>
                          </m:r>
                        </m:sub>
                      </m:sSub>
                      <m:r>
                        <a:rPr lang="es-AR" sz="2000" b="0" i="1" smtClean="0">
                          <a:latin typeface="Cambria Math"/>
                        </a:rPr>
                        <m:t>+</m:t>
                      </m:r>
                      <m:sSub>
                        <m:sSubPr>
                          <m:ctrlPr>
                            <a:rPr lang="es-AR" sz="2000" i="1">
                              <a:latin typeface="Cambria Math"/>
                            </a:rPr>
                          </m:ctrlPr>
                        </m:sSubPr>
                        <m:e>
                          <m:r>
                            <a:rPr lang="es-AR" sz="2000" i="1">
                              <a:latin typeface="Cambria Math"/>
                              <a:ea typeface="Cambria Math"/>
                            </a:rPr>
                            <m:t>∆</m:t>
                          </m:r>
                          <m:r>
                            <a:rPr lang="es-AR" sz="2000" i="1">
                              <a:latin typeface="Cambria Math"/>
                              <a:ea typeface="Cambria Math"/>
                            </a:rPr>
                            <m:t>𝑚</m:t>
                          </m:r>
                        </m:e>
                        <m:sub>
                          <m:r>
                            <a:rPr lang="es-AR" sz="2000" i="1">
                              <a:latin typeface="Cambria Math"/>
                            </a:rPr>
                            <m:t>𝑖𝑗</m:t>
                          </m:r>
                        </m:sub>
                      </m:sSub>
                      <m:r>
                        <a:rPr lang="es-AR" sz="2000" i="1">
                          <a:latin typeface="Cambria Math"/>
                        </a:rPr>
                        <m:t>=</m:t>
                      </m:r>
                      <m:sSub>
                        <m:sSubPr>
                          <m:ctrlPr>
                            <a:rPr lang="es-AR" sz="2000" i="1">
                              <a:latin typeface="Cambria Math"/>
                            </a:rPr>
                          </m:ctrlPr>
                        </m:sSubPr>
                        <m:e>
                          <m:r>
                            <a:rPr lang="es-AR" sz="2000" b="0" i="1" smtClean="0">
                              <a:latin typeface="Cambria Math"/>
                              <a:ea typeface="Cambria Math"/>
                            </a:rPr>
                            <m:t>𝑎</m:t>
                          </m:r>
                        </m:e>
                        <m:sub>
                          <m:r>
                            <a:rPr lang="es-AR" sz="2000" i="1">
                              <a:latin typeface="Cambria Math"/>
                            </a:rPr>
                            <m:t>𝑖𝑗</m:t>
                          </m:r>
                        </m:sub>
                      </m:sSub>
                      <m:r>
                        <a:rPr lang="es-AR" sz="2000" i="1">
                          <a:latin typeface="Cambria Math"/>
                        </a:rPr>
                        <m:t>∗</m:t>
                      </m:r>
                    </m:oMath>
                  </m:oMathPara>
                </a14:m>
                <a:endParaRPr lang="es-AR" sz="2000" dirty="0"/>
              </a:p>
            </p:txBody>
          </p:sp>
        </mc:Choice>
        <mc:Fallback xmlns="">
          <p:sp>
            <p:nvSpPr>
              <p:cNvPr id="4" name="3 CuadroTexto"/>
              <p:cNvSpPr txBox="1">
                <a:spLocks noRot="1" noChangeAspect="1" noMove="1" noResize="1" noEditPoints="1" noAdjustHandles="1" noChangeArrowheads="1" noChangeShapeType="1" noTextEdit="1"/>
              </p:cNvSpPr>
              <p:nvPr/>
            </p:nvSpPr>
            <p:spPr>
              <a:xfrm>
                <a:off x="1705968" y="5368322"/>
                <a:ext cx="9580729" cy="1320554"/>
              </a:xfrm>
              <a:prstGeom prst="rect">
                <a:avLst/>
              </a:prstGeom>
              <a:blipFill rotWithShape="0">
                <a:blip r:embed="rId2"/>
                <a:stretch>
                  <a:fillRect/>
                </a:stretch>
              </a:blipFill>
            </p:spPr>
            <p:txBody>
              <a:bodyPr/>
              <a:lstStyle/>
              <a:p>
                <a:r>
                  <a:rPr lang="es-AR">
                    <a:noFill/>
                  </a:rPr>
                  <a:t> </a:t>
                </a:r>
              </a:p>
            </p:txBody>
          </p:sp>
        </mc:Fallback>
      </mc:AlternateContent>
    </p:spTree>
    <p:extLst>
      <p:ext uri="{BB962C8B-B14F-4D97-AF65-F5344CB8AC3E}">
        <p14:creationId xmlns:p14="http://schemas.microsoft.com/office/powerpoint/2010/main" val="346612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dotDmnd">
          <a:fgClr>
            <a:srgbClr val="FF0000"/>
          </a:fgClr>
          <a:bgClr>
            <a:schemeClr val="bg1"/>
          </a:bgClr>
        </a:patt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Cálculo de sustitución de importaciones-Demanda final</a:t>
            </a:r>
            <a:endParaRPr lang="es-AR" dirty="0"/>
          </a:p>
        </p:txBody>
      </p:sp>
      <p:sp>
        <p:nvSpPr>
          <p:cNvPr id="3" name="2 Marcador de contenido"/>
          <p:cNvSpPr>
            <a:spLocks noGrp="1"/>
          </p:cNvSpPr>
          <p:nvPr>
            <p:ph idx="1"/>
          </p:nvPr>
        </p:nvSpPr>
        <p:spPr>
          <a:xfrm>
            <a:off x="382137" y="2494365"/>
            <a:ext cx="11191163" cy="3483354"/>
          </a:xfrm>
        </p:spPr>
        <p:txBody>
          <a:bodyPr/>
          <a:lstStyle/>
          <a:p>
            <a:pPr marL="514350" indent="-514350">
              <a:spcAft>
                <a:spcPts val="1200"/>
              </a:spcAft>
              <a:buFont typeface="+mj-lt"/>
              <a:buAutoNum type="arabicPeriod"/>
            </a:pPr>
            <a:r>
              <a:rPr lang="es-AR" dirty="0" smtClean="0"/>
              <a:t>Para los componentes autónomos (consumo de gobierno e inversión), se aplica el porcentaje de sustitución correspondiente.</a:t>
            </a:r>
          </a:p>
          <a:p>
            <a:pPr marL="514350" indent="-514350">
              <a:spcBef>
                <a:spcPts val="1800"/>
              </a:spcBef>
              <a:buFont typeface="+mj-lt"/>
              <a:buAutoNum type="arabicPeriod"/>
            </a:pPr>
            <a:r>
              <a:rPr lang="es-AR" dirty="0" smtClean="0"/>
              <a:t>Para el consumo de familias (componente inducido), se redefinen los coeficientes de consumo correspondientes, y sobre ellos se aplica el procedimiento iterativo.</a:t>
            </a:r>
          </a:p>
        </p:txBody>
      </p:sp>
    </p:spTree>
    <p:extLst>
      <p:ext uri="{BB962C8B-B14F-4D97-AF65-F5344CB8AC3E}">
        <p14:creationId xmlns:p14="http://schemas.microsoft.com/office/powerpoint/2010/main" val="2797321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dotDmnd">
          <a:fgClr>
            <a:srgbClr val="FF0000"/>
          </a:fgClr>
          <a:bgClr>
            <a:schemeClr val="bg1"/>
          </a:bgClr>
        </a:patt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10904" y="174058"/>
            <a:ext cx="10515600" cy="999650"/>
          </a:xfrm>
        </p:spPr>
        <p:txBody>
          <a:bodyPr/>
          <a:lstStyle/>
          <a:p>
            <a:r>
              <a:rPr lang="es-AR" dirty="0" smtClean="0"/>
              <a:t>El caso de producción minera</a:t>
            </a:r>
            <a:endParaRPr lang="es-AR" dirty="0"/>
          </a:p>
        </p:txBody>
      </p:sp>
      <p:sp>
        <p:nvSpPr>
          <p:cNvPr id="3" name="2 Marcador de contenido"/>
          <p:cNvSpPr>
            <a:spLocks noGrp="1"/>
          </p:cNvSpPr>
          <p:nvPr>
            <p:ph idx="1"/>
          </p:nvPr>
        </p:nvSpPr>
        <p:spPr>
          <a:xfrm>
            <a:off x="395785" y="1246909"/>
            <a:ext cx="11191163" cy="5481437"/>
          </a:xfrm>
        </p:spPr>
        <p:txBody>
          <a:bodyPr>
            <a:normAutofit fontScale="92500" lnSpcReduction="10000"/>
          </a:bodyPr>
          <a:lstStyle/>
          <a:p>
            <a:pPr marL="0" indent="0">
              <a:buNone/>
            </a:pPr>
            <a:r>
              <a:rPr lang="es-AR" dirty="0" smtClean="0"/>
              <a:t>Hipótesis: La producción minera (básicamente, hidrocarburos) no se ajusta a la demanda, por encontrar un límite en la disponibilidad del recurso.</a:t>
            </a:r>
          </a:p>
          <a:p>
            <a:pPr marL="514350" indent="-514350">
              <a:spcBef>
                <a:spcPts val="1200"/>
              </a:spcBef>
              <a:spcAft>
                <a:spcPts val="1200"/>
              </a:spcAft>
              <a:buFont typeface="+mj-lt"/>
              <a:buAutoNum type="arabicPeriod"/>
            </a:pPr>
            <a:r>
              <a:rPr lang="es-AR" sz="2600" dirty="0" smtClean="0"/>
              <a:t>Se introduce como dato el valor de la producción que se estima alcanzable en cada escenario.</a:t>
            </a:r>
          </a:p>
          <a:p>
            <a:pPr marL="514350" indent="-514350">
              <a:spcBef>
                <a:spcPts val="1200"/>
              </a:spcBef>
              <a:spcAft>
                <a:spcPts val="1200"/>
              </a:spcAft>
              <a:buFont typeface="+mj-lt"/>
              <a:buAutoNum type="arabicPeriod"/>
            </a:pPr>
            <a:r>
              <a:rPr lang="es-AR" sz="2600" dirty="0" smtClean="0"/>
              <a:t>Mediante un procedimiento iterativo, se establece el coeficiente técnico del insumo producido por el sector minero que puede ser abastecido localmente, en función del valor alcanzable mencionado.</a:t>
            </a:r>
          </a:p>
          <a:p>
            <a:pPr marL="514350" indent="-514350">
              <a:spcBef>
                <a:spcPts val="1200"/>
              </a:spcBef>
              <a:spcAft>
                <a:spcPts val="1200"/>
              </a:spcAft>
              <a:buFont typeface="+mj-lt"/>
              <a:buAutoNum type="arabicPeriod"/>
            </a:pPr>
            <a:r>
              <a:rPr lang="es-AR" sz="2600" dirty="0" smtClean="0"/>
              <a:t>El resto de la demanda dirigida al sector minero es abastecida por importaciones; a ese efecto se redefine el coeficiente técnico referido a importaciones (procedimiento análogo pero inverso al de sustitución de importaciones</a:t>
            </a:r>
          </a:p>
          <a:p>
            <a:pPr marL="0" indent="0">
              <a:buNone/>
            </a:pPr>
            <a:endParaRPr lang="es-AR" i="1" dirty="0" smtClean="0"/>
          </a:p>
          <a:p>
            <a:pPr marL="0" indent="0">
              <a:buNone/>
            </a:pPr>
            <a:r>
              <a:rPr lang="es-AR" i="1" dirty="0" smtClean="0">
                <a:solidFill>
                  <a:schemeClr val="accent5">
                    <a:lumMod val="50000"/>
                  </a:schemeClr>
                </a:solidFill>
              </a:rPr>
              <a:t>Nota: los coeficientes técnicos referidos a los insumos mineros de 1997 fueron corregidos para reflejar la situación a 2012, por caída de producción minera.</a:t>
            </a:r>
            <a:endParaRPr lang="es-AR" i="1" dirty="0">
              <a:solidFill>
                <a:schemeClr val="accent5">
                  <a:lumMod val="50000"/>
                </a:schemeClr>
              </a:solidFill>
            </a:endParaRPr>
          </a:p>
        </p:txBody>
      </p:sp>
    </p:spTree>
    <p:extLst>
      <p:ext uri="{BB962C8B-B14F-4D97-AF65-F5344CB8AC3E}">
        <p14:creationId xmlns:p14="http://schemas.microsoft.com/office/powerpoint/2010/main" val="86605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20">
          <a:fgClr>
            <a:srgbClr val="FF0000"/>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47127" y="104527"/>
            <a:ext cx="10980761" cy="727988"/>
          </a:xfrm>
        </p:spPr>
        <p:txBody>
          <a:bodyPr>
            <a:normAutofit/>
          </a:bodyPr>
          <a:lstStyle/>
          <a:p>
            <a:pPr marL="0" indent="0">
              <a:spcBef>
                <a:spcPts val="2000"/>
              </a:spcBef>
              <a:spcAft>
                <a:spcPts val="600"/>
              </a:spcAft>
            </a:pPr>
            <a:r>
              <a:rPr lang="es-AR" dirty="0"/>
              <a:t>Características de cada escenario global</a:t>
            </a:r>
          </a:p>
        </p:txBody>
      </p:sp>
      <p:graphicFrame>
        <p:nvGraphicFramePr>
          <p:cNvPr id="2" name="1 Tabla"/>
          <p:cNvGraphicFramePr>
            <a:graphicFrameLocks noGrp="1"/>
          </p:cNvGraphicFramePr>
          <p:nvPr>
            <p:extLst>
              <p:ext uri="{D42A27DB-BD31-4B8C-83A1-F6EECF244321}">
                <p14:modId xmlns:p14="http://schemas.microsoft.com/office/powerpoint/2010/main" val="151827497"/>
              </p:ext>
            </p:extLst>
          </p:nvPr>
        </p:nvGraphicFramePr>
        <p:xfrm>
          <a:off x="458474" y="1294180"/>
          <a:ext cx="11539562" cy="4556760"/>
        </p:xfrm>
        <a:graphic>
          <a:graphicData uri="http://schemas.openxmlformats.org/drawingml/2006/table">
            <a:tbl>
              <a:tblPr/>
              <a:tblGrid>
                <a:gridCol w="2346239"/>
                <a:gridCol w="2979964"/>
                <a:gridCol w="1349962"/>
                <a:gridCol w="1413959"/>
                <a:gridCol w="1413959"/>
                <a:gridCol w="2035479"/>
              </a:tblGrid>
              <a:tr h="973527">
                <a:tc>
                  <a:txBody>
                    <a:bodyPr/>
                    <a:lstStyle/>
                    <a:p>
                      <a:pPr algn="l" fontAlgn="b"/>
                      <a:r>
                        <a:rPr lang="en-US" sz="23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3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300" b="1" i="0" u="none" strike="noStrike" dirty="0">
                          <a:solidFill>
                            <a:srgbClr val="000000"/>
                          </a:solidFill>
                          <a:effectLst/>
                          <a:latin typeface="Calibri"/>
                        </a:rPr>
                        <a:t>Base-</a:t>
                      </a:r>
                      <a:r>
                        <a:rPr lang="en-US" sz="2300" b="1" i="0" u="none" strike="noStrike" dirty="0" err="1">
                          <a:solidFill>
                            <a:srgbClr val="000000"/>
                          </a:solidFill>
                          <a:effectLst/>
                          <a:latin typeface="Calibri"/>
                        </a:rPr>
                        <a:t>Tendencial</a:t>
                      </a:r>
                      <a:endParaRPr lang="en-US" sz="23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300" b="1" i="0" u="none" strike="noStrike" dirty="0" err="1">
                          <a:solidFill>
                            <a:srgbClr val="FF0000"/>
                          </a:solidFill>
                          <a:effectLst/>
                          <a:latin typeface="Calibri"/>
                        </a:rPr>
                        <a:t>Centrado</a:t>
                      </a:r>
                      <a:r>
                        <a:rPr lang="en-US" sz="2300" b="1" i="0" u="none" strike="noStrike" dirty="0">
                          <a:solidFill>
                            <a:srgbClr val="FF0000"/>
                          </a:solidFill>
                          <a:effectLst/>
                          <a:latin typeface="Calibri"/>
                        </a:rPr>
                        <a:t> en </a:t>
                      </a:r>
                      <a:r>
                        <a:rPr lang="en-US" sz="2300" b="1" i="0" u="none" strike="noStrike" dirty="0" smtClean="0">
                          <a:solidFill>
                            <a:srgbClr val="FF0000"/>
                          </a:solidFill>
                          <a:effectLst/>
                          <a:latin typeface="Calibri"/>
                        </a:rPr>
                        <a:t>expo. </a:t>
                      </a:r>
                      <a:r>
                        <a:rPr lang="en-US" sz="2300" b="1" i="0" u="none" strike="noStrike" dirty="0">
                          <a:solidFill>
                            <a:srgbClr val="FF0000"/>
                          </a:solidFill>
                          <a:effectLst/>
                          <a:latin typeface="Calibri"/>
                        </a:rPr>
                        <a:t>MOA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300" b="1" i="0" u="none" strike="noStrike" dirty="0" err="1">
                          <a:solidFill>
                            <a:schemeClr val="accent6">
                              <a:lumMod val="50000"/>
                            </a:schemeClr>
                          </a:solidFill>
                          <a:effectLst/>
                          <a:latin typeface="Calibri"/>
                        </a:rPr>
                        <a:t>Centrado</a:t>
                      </a:r>
                      <a:r>
                        <a:rPr lang="en-US" sz="2300" b="1" i="0" u="none" strike="noStrike" dirty="0">
                          <a:solidFill>
                            <a:schemeClr val="accent6">
                              <a:lumMod val="50000"/>
                            </a:schemeClr>
                          </a:solidFill>
                          <a:effectLst/>
                          <a:latin typeface="Calibri"/>
                        </a:rPr>
                        <a:t> en </a:t>
                      </a:r>
                      <a:r>
                        <a:rPr lang="en-US" sz="2300" b="1" i="0" u="none" strike="noStrike" dirty="0" smtClean="0">
                          <a:solidFill>
                            <a:schemeClr val="accent6">
                              <a:lumMod val="50000"/>
                            </a:schemeClr>
                          </a:solidFill>
                          <a:effectLst/>
                          <a:latin typeface="Calibri"/>
                        </a:rPr>
                        <a:t>expo. </a:t>
                      </a:r>
                      <a:r>
                        <a:rPr lang="en-US" sz="2300" b="1" i="0" u="none" strike="noStrike" dirty="0">
                          <a:solidFill>
                            <a:schemeClr val="accent6">
                              <a:lumMod val="50000"/>
                            </a:schemeClr>
                          </a:solidFill>
                          <a:effectLst/>
                          <a:latin typeface="Calibri"/>
                        </a:rPr>
                        <a:t>MOI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300" b="1" i="0" u="none" strike="noStrike" dirty="0" err="1">
                          <a:solidFill>
                            <a:schemeClr val="accent5">
                              <a:lumMod val="75000"/>
                            </a:schemeClr>
                          </a:solidFill>
                          <a:effectLst/>
                          <a:latin typeface="Calibri"/>
                        </a:rPr>
                        <a:t>Centrado</a:t>
                      </a:r>
                      <a:r>
                        <a:rPr lang="en-US" sz="2300" b="1" i="0" u="none" strike="noStrike" dirty="0">
                          <a:solidFill>
                            <a:schemeClr val="accent5">
                              <a:lumMod val="75000"/>
                            </a:schemeClr>
                          </a:solidFill>
                          <a:effectLst/>
                          <a:latin typeface="Calibri"/>
                        </a:rPr>
                        <a:t> </a:t>
                      </a:r>
                      <a:r>
                        <a:rPr lang="en-US" sz="2300" b="1" i="0" u="none" strike="noStrike" dirty="0" smtClean="0">
                          <a:solidFill>
                            <a:schemeClr val="accent5">
                              <a:lumMod val="75000"/>
                            </a:schemeClr>
                          </a:solidFill>
                          <a:effectLst/>
                          <a:latin typeface="Calibri"/>
                        </a:rPr>
                        <a:t>en </a:t>
                      </a:r>
                      <a:r>
                        <a:rPr lang="en-US" sz="2300" b="1" i="0" u="none" strike="noStrike" dirty="0" err="1">
                          <a:solidFill>
                            <a:schemeClr val="accent5">
                              <a:lumMod val="75000"/>
                            </a:schemeClr>
                          </a:solidFill>
                          <a:effectLst/>
                          <a:latin typeface="Calibri"/>
                        </a:rPr>
                        <a:t>sustitución</a:t>
                      </a:r>
                      <a:r>
                        <a:rPr lang="en-US" sz="2300" b="1" i="0" u="none" strike="noStrike" dirty="0">
                          <a:solidFill>
                            <a:schemeClr val="accent5">
                              <a:lumMod val="75000"/>
                            </a:schemeClr>
                          </a:solidFill>
                          <a:effectLst/>
                          <a:latin typeface="Calibri"/>
                        </a:rPr>
                        <a:t> </a:t>
                      </a:r>
                      <a:r>
                        <a:rPr lang="en-US" sz="2300" b="1" i="0" u="none" strike="noStrike" dirty="0" err="1" smtClean="0">
                          <a:solidFill>
                            <a:schemeClr val="accent5">
                              <a:lumMod val="75000"/>
                            </a:schemeClr>
                          </a:solidFill>
                          <a:effectLst/>
                          <a:latin typeface="Calibri"/>
                        </a:rPr>
                        <a:t>impo</a:t>
                      </a:r>
                      <a:r>
                        <a:rPr lang="en-US" sz="2300" b="1" i="0" u="none" strike="noStrike" dirty="0" smtClean="0">
                          <a:solidFill>
                            <a:schemeClr val="accent5">
                              <a:lumMod val="75000"/>
                            </a:schemeClr>
                          </a:solidFill>
                          <a:effectLst/>
                          <a:latin typeface="Calibri"/>
                        </a:rPr>
                        <a:t>.</a:t>
                      </a:r>
                      <a:endParaRPr lang="en-US" sz="2300" b="1" i="0" u="none" strike="noStrike" dirty="0">
                        <a:solidFill>
                          <a:schemeClr val="accent5">
                            <a:lumMod val="75000"/>
                          </a:schemeClr>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551">
                <a:tc rowSpan="2">
                  <a:txBody>
                    <a:bodyPr/>
                    <a:lstStyle/>
                    <a:p>
                      <a:pPr algn="ctr" fontAlgn="ctr"/>
                      <a:r>
                        <a:rPr lang="en-US" sz="2300" b="1" i="0" u="none" strike="noStrike">
                          <a:solidFill>
                            <a:srgbClr val="000000"/>
                          </a:solidFill>
                          <a:effectLst/>
                          <a:latin typeface="Calibri"/>
                        </a:rPr>
                        <a:t>Componentes autónomos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300" b="0" i="0" u="none" strike="noStrike" dirty="0" err="1">
                          <a:solidFill>
                            <a:srgbClr val="000000"/>
                          </a:solidFill>
                          <a:effectLst/>
                          <a:latin typeface="Calibri"/>
                        </a:rPr>
                        <a:t>Gasto</a:t>
                      </a:r>
                      <a:r>
                        <a:rPr lang="en-US" sz="2300" b="0" i="0" u="none" strike="noStrike" dirty="0">
                          <a:solidFill>
                            <a:srgbClr val="000000"/>
                          </a:solidFill>
                          <a:effectLst/>
                          <a:latin typeface="Calibri"/>
                        </a:rPr>
                        <a:t> </a:t>
                      </a:r>
                      <a:r>
                        <a:rPr lang="en-US" sz="2300" b="0" i="0" u="none" strike="noStrike" dirty="0" err="1" smtClean="0">
                          <a:solidFill>
                            <a:srgbClr val="000000"/>
                          </a:solidFill>
                          <a:effectLst/>
                          <a:latin typeface="Calibri"/>
                        </a:rPr>
                        <a:t>gobierno</a:t>
                      </a:r>
                      <a:endParaRPr lang="en-US" sz="23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a:solidFill>
                            <a:srgbClr val="000000"/>
                          </a:solidFill>
                          <a:effectLst/>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a:solidFill>
                            <a:srgbClr val="000000"/>
                          </a:solidFill>
                          <a:effectLst/>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a:solidFill>
                            <a:srgbClr val="000000"/>
                          </a:solidFill>
                          <a:effectLst/>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382">
                <a:tc vMerge="1">
                  <a:txBody>
                    <a:bodyPr/>
                    <a:lstStyle/>
                    <a:p>
                      <a:endParaRPr lang="en-US"/>
                    </a:p>
                  </a:txBody>
                  <a:tcPr/>
                </a:tc>
                <a:tc>
                  <a:txBody>
                    <a:bodyPr/>
                    <a:lstStyle/>
                    <a:p>
                      <a:pPr algn="l" fontAlgn="b"/>
                      <a:r>
                        <a:rPr lang="en-US" sz="2300" b="0" i="0" u="none" strike="noStrike" dirty="0" err="1">
                          <a:solidFill>
                            <a:srgbClr val="000000"/>
                          </a:solidFill>
                          <a:effectLst/>
                          <a:latin typeface="Calibri"/>
                        </a:rPr>
                        <a:t>Inversión</a:t>
                      </a:r>
                      <a:endParaRPr lang="en-US" sz="23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551">
                <a:tc>
                  <a:txBody>
                    <a:bodyPr/>
                    <a:lstStyle/>
                    <a:p>
                      <a:pPr algn="ctr" fontAlgn="ctr"/>
                      <a:r>
                        <a:rPr lang="en-US" sz="2300" b="1" i="0" u="none" strike="noStrike" dirty="0" err="1">
                          <a:solidFill>
                            <a:srgbClr val="000000"/>
                          </a:solidFill>
                          <a:effectLst/>
                          <a:latin typeface="Calibri"/>
                        </a:rPr>
                        <a:t>Límites</a:t>
                      </a:r>
                      <a:r>
                        <a:rPr lang="en-US" sz="2300" b="1" i="0" u="none" strike="noStrike" dirty="0">
                          <a:solidFill>
                            <a:srgbClr val="000000"/>
                          </a:solidFill>
                          <a:effectLst/>
                          <a:latin typeface="Calibri"/>
                        </a:rPr>
                        <a:t> </a:t>
                      </a:r>
                      <a:r>
                        <a:rPr lang="en-US" sz="2300" b="1" i="0" u="none" strike="noStrike" dirty="0" err="1">
                          <a:solidFill>
                            <a:srgbClr val="000000"/>
                          </a:solidFill>
                          <a:effectLst/>
                          <a:latin typeface="Calibri"/>
                        </a:rPr>
                        <a:t>producción</a:t>
                      </a:r>
                      <a:endParaRPr lang="en-US" sz="23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300" b="0" i="0" u="none" strike="noStrike" dirty="0">
                          <a:solidFill>
                            <a:srgbClr val="000000"/>
                          </a:solidFill>
                          <a:effectLst/>
                          <a:latin typeface="Calibri"/>
                        </a:rPr>
                        <a:t>2-Mineria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551">
                <a:tc rowSpan="4">
                  <a:txBody>
                    <a:bodyPr/>
                    <a:lstStyle/>
                    <a:p>
                      <a:pPr algn="ctr" fontAlgn="ctr"/>
                      <a:r>
                        <a:rPr lang="en-US" sz="2300" b="1" i="0" u="none" strike="noStrike">
                          <a:solidFill>
                            <a:srgbClr val="000000"/>
                          </a:solidFill>
                          <a:effectLst/>
                          <a:latin typeface="Calibri"/>
                        </a:rPr>
                        <a:t>Variación expo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300" b="0" i="0" u="none" strike="noStrike" dirty="0">
                          <a:solidFill>
                            <a:srgbClr val="000000"/>
                          </a:solidFill>
                          <a:effectLst/>
                          <a:latin typeface="Calibri"/>
                        </a:rPr>
                        <a:t>3-MOA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0" i="0" u="none" strike="noStrike" dirty="0" smtClean="0">
                          <a:solidFill>
                            <a:srgbClr val="000000"/>
                          </a:solidFill>
                          <a:effectLst/>
                          <a:latin typeface="Calibri"/>
                        </a:rPr>
                        <a:t>41%</a:t>
                      </a:r>
                      <a:endParaRPr lang="en-US" sz="23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FF0000"/>
                          </a:solidFill>
                          <a:effectLst/>
                          <a:latin typeface="Calibri"/>
                        </a:rPr>
                        <a:t>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2300" b="0" i="0" u="none" strike="noStrike" dirty="0">
                          <a:solidFill>
                            <a:srgbClr val="000000"/>
                          </a:solidFill>
                          <a:effectLst/>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0" i="0" u="none" strike="noStrike" dirty="0">
                          <a:solidFill>
                            <a:srgbClr val="000000"/>
                          </a:solidFill>
                          <a:effectLst/>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551">
                <a:tc vMerge="1">
                  <a:txBody>
                    <a:bodyPr/>
                    <a:lstStyle/>
                    <a:p>
                      <a:endParaRPr lang="en-US"/>
                    </a:p>
                  </a:txBody>
                  <a:tcPr/>
                </a:tc>
                <a:tc>
                  <a:txBody>
                    <a:bodyPr/>
                    <a:lstStyle/>
                    <a:p>
                      <a:pPr algn="l" fontAlgn="b"/>
                      <a:r>
                        <a:rPr lang="en-US" sz="2300" b="0" i="0" u="none" strike="noStrike" dirty="0">
                          <a:solidFill>
                            <a:srgbClr val="000000"/>
                          </a:solidFill>
                          <a:effectLst/>
                          <a:latin typeface="Calibri"/>
                        </a:rPr>
                        <a:t>4-MOI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0" i="0" u="none" strike="noStrike" dirty="0">
                          <a:solidFill>
                            <a:srgbClr val="000000"/>
                          </a:solidFill>
                          <a:effectLst/>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0" i="0" u="none" strike="noStrike" dirty="0">
                          <a:solidFill>
                            <a:srgbClr val="000000"/>
                          </a:solidFill>
                          <a:effectLst/>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chemeClr val="accent6">
                              <a:lumMod val="50000"/>
                            </a:schemeClr>
                          </a:solidFill>
                          <a:effectLst/>
                          <a:latin typeface="Calibri"/>
                        </a:rPr>
                        <a:t>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2300" b="0" i="0" u="none" strike="noStrike">
                          <a:solidFill>
                            <a:srgbClr val="000000"/>
                          </a:solidFill>
                          <a:effectLst/>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551">
                <a:tc vMerge="1">
                  <a:txBody>
                    <a:bodyPr/>
                    <a:lstStyle/>
                    <a:p>
                      <a:endParaRPr lang="en-US"/>
                    </a:p>
                  </a:txBody>
                  <a:tcPr/>
                </a:tc>
                <a:tc>
                  <a:txBody>
                    <a:bodyPr/>
                    <a:lstStyle/>
                    <a:p>
                      <a:pPr algn="l" fontAlgn="b"/>
                      <a:r>
                        <a:rPr lang="en-US" sz="2300" b="0" i="0" u="none" strike="noStrike" dirty="0">
                          <a:solidFill>
                            <a:srgbClr val="000000"/>
                          </a:solidFill>
                          <a:effectLst/>
                          <a:latin typeface="Calibri"/>
                        </a:rPr>
                        <a:t>5-Refinación de </a:t>
                      </a:r>
                      <a:r>
                        <a:rPr lang="en-US" sz="2300" b="0" i="0" u="none" strike="noStrike" dirty="0" err="1" smtClean="0">
                          <a:solidFill>
                            <a:srgbClr val="000000"/>
                          </a:solidFill>
                          <a:effectLst/>
                          <a:latin typeface="Calibri"/>
                        </a:rPr>
                        <a:t>petróleo</a:t>
                      </a:r>
                      <a:endParaRPr lang="en-US" sz="23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551">
                <a:tc vMerge="1">
                  <a:txBody>
                    <a:bodyPr/>
                    <a:lstStyle/>
                    <a:p>
                      <a:endParaRPr lang="en-US"/>
                    </a:p>
                  </a:txBody>
                  <a:tcPr/>
                </a:tc>
                <a:tc>
                  <a:txBody>
                    <a:bodyPr/>
                    <a:lstStyle/>
                    <a:p>
                      <a:pPr algn="l" fontAlgn="b"/>
                      <a:r>
                        <a:rPr lang="en-US" sz="2300" b="0" i="0" u="none" strike="noStrike" dirty="0">
                          <a:solidFill>
                            <a:srgbClr val="000000"/>
                          </a:solidFill>
                          <a:effectLst/>
                          <a:latin typeface="Calibri"/>
                        </a:rPr>
                        <a:t>10-Servicios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a:solidFill>
                            <a:srgbClr val="000000"/>
                          </a:solidFill>
                          <a:effectLst/>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rgbClr val="000000"/>
                          </a:solidFill>
                          <a:effectLst/>
                          <a:latin typeface="Calibri"/>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551">
                <a:tc rowSpan="3">
                  <a:txBody>
                    <a:bodyPr/>
                    <a:lstStyle/>
                    <a:p>
                      <a:pPr algn="ctr" fontAlgn="ctr"/>
                      <a:r>
                        <a:rPr lang="en-US" sz="2300" b="1" i="0" u="none" strike="noStrike" dirty="0" err="1">
                          <a:solidFill>
                            <a:srgbClr val="000000"/>
                          </a:solidFill>
                          <a:effectLst/>
                          <a:latin typeface="Calibri"/>
                        </a:rPr>
                        <a:t>Porcentaje</a:t>
                      </a:r>
                      <a:r>
                        <a:rPr lang="en-US" sz="2300" b="1" i="0" u="none" strike="noStrike" dirty="0">
                          <a:solidFill>
                            <a:srgbClr val="000000"/>
                          </a:solidFill>
                          <a:effectLst/>
                          <a:latin typeface="Calibri"/>
                        </a:rPr>
                        <a:t> </a:t>
                      </a:r>
                      <a:r>
                        <a:rPr lang="en-US" sz="2300" b="1" i="0" u="none" strike="noStrike" dirty="0" err="1">
                          <a:solidFill>
                            <a:srgbClr val="000000"/>
                          </a:solidFill>
                          <a:effectLst/>
                          <a:latin typeface="Calibri"/>
                        </a:rPr>
                        <a:t>sustitución</a:t>
                      </a:r>
                      <a:r>
                        <a:rPr lang="en-US" sz="2300" b="1" i="0" u="none" strike="noStrike" dirty="0">
                          <a:solidFill>
                            <a:srgbClr val="000000"/>
                          </a:solidFill>
                          <a:effectLst/>
                          <a:latin typeface="Calibri"/>
                        </a:rPr>
                        <a:t> </a:t>
                      </a:r>
                      <a:r>
                        <a:rPr lang="en-US" sz="2300" b="1" i="0" u="none" strike="noStrike" dirty="0" err="1">
                          <a:solidFill>
                            <a:srgbClr val="000000"/>
                          </a:solidFill>
                          <a:effectLst/>
                          <a:latin typeface="Calibri"/>
                        </a:rPr>
                        <a:t>importaciones</a:t>
                      </a:r>
                      <a:endParaRPr lang="en-US" sz="23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300" b="0" i="0" u="none" strike="noStrike" dirty="0">
                          <a:solidFill>
                            <a:srgbClr val="000000"/>
                          </a:solidFill>
                          <a:effectLst/>
                          <a:latin typeface="Calibri"/>
                        </a:rPr>
                        <a:t>3-MOA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0" i="0" u="none" strike="noStrike">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0" i="0" u="none" strike="noStrike" dirty="0">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0" i="0" u="none" strike="noStrike" dirty="0">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chemeClr val="accent5">
                              <a:lumMod val="75000"/>
                            </a:schemeClr>
                          </a:solidFill>
                          <a:effectLst/>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55551">
                <a:tc vMerge="1">
                  <a:txBody>
                    <a:bodyPr/>
                    <a:lstStyle/>
                    <a:p>
                      <a:endParaRPr lang="en-US"/>
                    </a:p>
                  </a:txBody>
                  <a:tcPr/>
                </a:tc>
                <a:tc>
                  <a:txBody>
                    <a:bodyPr/>
                    <a:lstStyle/>
                    <a:p>
                      <a:pPr algn="l" fontAlgn="b"/>
                      <a:r>
                        <a:rPr lang="en-US" sz="2300" b="0" i="0" u="none" strike="noStrike" dirty="0">
                          <a:solidFill>
                            <a:srgbClr val="000000"/>
                          </a:solidFill>
                          <a:effectLst/>
                          <a:latin typeface="Calibri"/>
                        </a:rPr>
                        <a:t>4-MOI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0" i="0" u="none" strike="noStrike">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0" i="0" u="none" strike="noStrike" dirty="0">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0" i="0" u="none" strike="noStrike" dirty="0">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chemeClr val="accent5">
                              <a:lumMod val="75000"/>
                            </a:schemeClr>
                          </a:solidFill>
                          <a:effectLst/>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55551">
                <a:tc vMerge="1">
                  <a:txBody>
                    <a:bodyPr/>
                    <a:lstStyle/>
                    <a:p>
                      <a:endParaRPr lang="en-US"/>
                    </a:p>
                  </a:txBody>
                  <a:tcPr/>
                </a:tc>
                <a:tc>
                  <a:txBody>
                    <a:bodyPr/>
                    <a:lstStyle/>
                    <a:p>
                      <a:pPr algn="l" fontAlgn="b"/>
                      <a:r>
                        <a:rPr lang="en-US" sz="2300" b="0" i="0" u="none" strike="noStrike" dirty="0">
                          <a:solidFill>
                            <a:srgbClr val="000000"/>
                          </a:solidFill>
                          <a:effectLst/>
                          <a:latin typeface="Calibri"/>
                        </a:rPr>
                        <a:t>10-Servicios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0" i="0" u="none" strike="noStrike" dirty="0">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0" i="0" u="none" strike="noStrike">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0" i="0" u="none" strike="noStrike" dirty="0">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300" b="1" i="0" u="none" strike="noStrike" dirty="0">
                          <a:solidFill>
                            <a:schemeClr val="accent5">
                              <a:lumMod val="75000"/>
                            </a:schemeClr>
                          </a:solidFill>
                          <a:effectLst/>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3" name="CuadroTexto 2"/>
          <p:cNvSpPr txBox="1"/>
          <p:nvPr/>
        </p:nvSpPr>
        <p:spPr>
          <a:xfrm>
            <a:off x="458474" y="832515"/>
            <a:ext cx="11358065" cy="461665"/>
          </a:xfrm>
          <a:prstGeom prst="rect">
            <a:avLst/>
          </a:prstGeom>
          <a:noFill/>
        </p:spPr>
        <p:txBody>
          <a:bodyPr wrap="square" rtlCol="0">
            <a:spAutoFit/>
          </a:bodyPr>
          <a:lstStyle/>
          <a:p>
            <a:pPr algn="ctr"/>
            <a:r>
              <a:rPr lang="es-AR" sz="2400" dirty="0" smtClean="0"/>
              <a:t>Horizonte: 10 años –Tasa anual de crecimiento</a:t>
            </a:r>
            <a:r>
              <a:rPr lang="es-AR" sz="2400" dirty="0"/>
              <a:t> ≈</a:t>
            </a:r>
            <a:r>
              <a:rPr lang="es-AR" sz="2400" dirty="0" smtClean="0"/>
              <a:t> 3,5% anual – Crecimiento </a:t>
            </a:r>
            <a:r>
              <a:rPr lang="es-AR" sz="2400" dirty="0"/>
              <a:t>de PIB ≈ 41</a:t>
            </a:r>
            <a:r>
              <a:rPr lang="es-AR" sz="2400" dirty="0" smtClean="0"/>
              <a:t>%</a:t>
            </a:r>
            <a:endParaRPr lang="es-AR" sz="2400" dirty="0"/>
          </a:p>
        </p:txBody>
      </p:sp>
      <p:sp>
        <p:nvSpPr>
          <p:cNvPr id="4" name="3 CuadroTexto"/>
          <p:cNvSpPr txBox="1"/>
          <p:nvPr/>
        </p:nvSpPr>
        <p:spPr>
          <a:xfrm>
            <a:off x="8907082" y="6271552"/>
            <a:ext cx="969819" cy="307777"/>
          </a:xfrm>
          <a:prstGeom prst="rect">
            <a:avLst/>
          </a:prstGeom>
          <a:noFill/>
        </p:spPr>
        <p:txBody>
          <a:bodyPr wrap="square" rtlCol="0">
            <a:spAutoFit/>
          </a:bodyPr>
          <a:lstStyle/>
          <a:p>
            <a:r>
              <a:rPr lang="es-AR" sz="1400" dirty="0" smtClean="0">
                <a:hlinkClick r:id="rId2" action="ppaction://hlinksldjump"/>
              </a:rPr>
              <a:t>Brechas</a:t>
            </a:r>
            <a:endParaRPr lang="en-US" dirty="0"/>
          </a:p>
        </p:txBody>
      </p:sp>
      <p:sp>
        <p:nvSpPr>
          <p:cNvPr id="7" name="6 CuadroTexto"/>
          <p:cNvSpPr txBox="1"/>
          <p:nvPr/>
        </p:nvSpPr>
        <p:spPr>
          <a:xfrm>
            <a:off x="7937263" y="6271552"/>
            <a:ext cx="969819" cy="307777"/>
          </a:xfrm>
          <a:prstGeom prst="rect">
            <a:avLst/>
          </a:prstGeom>
          <a:noFill/>
        </p:spPr>
        <p:txBody>
          <a:bodyPr wrap="square" rtlCol="0">
            <a:spAutoFit/>
          </a:bodyPr>
          <a:lstStyle/>
          <a:p>
            <a:r>
              <a:rPr lang="es-AR" sz="1400" dirty="0" smtClean="0">
                <a:hlinkClick r:id="rId3" action="ppaction://hlinksldjump"/>
              </a:rPr>
              <a:t>Macro</a:t>
            </a:r>
            <a:endParaRPr lang="en-US" dirty="0"/>
          </a:p>
        </p:txBody>
      </p:sp>
      <p:sp>
        <p:nvSpPr>
          <p:cNvPr id="8" name="7 CuadroTexto"/>
          <p:cNvSpPr txBox="1"/>
          <p:nvPr/>
        </p:nvSpPr>
        <p:spPr>
          <a:xfrm>
            <a:off x="9876901" y="6257698"/>
            <a:ext cx="969819" cy="307777"/>
          </a:xfrm>
          <a:prstGeom prst="rect">
            <a:avLst/>
          </a:prstGeom>
          <a:noFill/>
        </p:spPr>
        <p:txBody>
          <a:bodyPr wrap="square" rtlCol="0">
            <a:spAutoFit/>
          </a:bodyPr>
          <a:lstStyle/>
          <a:p>
            <a:r>
              <a:rPr lang="es-AR" sz="1400" dirty="0" smtClean="0">
                <a:hlinkClick r:id="rId4" action="ppaction://hlinksldjump"/>
              </a:rPr>
              <a:t>Ingreso</a:t>
            </a:r>
            <a:endParaRPr lang="en-US" dirty="0"/>
          </a:p>
        </p:txBody>
      </p:sp>
      <p:sp>
        <p:nvSpPr>
          <p:cNvPr id="9" name="8 CuadroTexto"/>
          <p:cNvSpPr txBox="1"/>
          <p:nvPr/>
        </p:nvSpPr>
        <p:spPr>
          <a:xfrm>
            <a:off x="10846720" y="6243844"/>
            <a:ext cx="969819" cy="307777"/>
          </a:xfrm>
          <a:prstGeom prst="rect">
            <a:avLst/>
          </a:prstGeom>
          <a:noFill/>
        </p:spPr>
        <p:txBody>
          <a:bodyPr wrap="square" rtlCol="0">
            <a:spAutoFit/>
          </a:bodyPr>
          <a:lstStyle/>
          <a:p>
            <a:r>
              <a:rPr lang="es-AR" sz="1400" dirty="0" smtClean="0">
                <a:hlinkClick r:id="rId5" action="ppaction://hlinksldjump"/>
              </a:rPr>
              <a:t>Energía </a:t>
            </a:r>
            <a:endParaRPr lang="en-US" dirty="0"/>
          </a:p>
        </p:txBody>
      </p:sp>
    </p:spTree>
    <p:extLst>
      <p:ext uri="{BB962C8B-B14F-4D97-AF65-F5344CB8AC3E}">
        <p14:creationId xmlns:p14="http://schemas.microsoft.com/office/powerpoint/2010/main" val="322730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narVert">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Proyecto: </a:t>
            </a:r>
            <a:r>
              <a:rPr lang="es-AR" dirty="0" smtClean="0"/>
              <a:t>Objetivo 	</a:t>
            </a:r>
            <a:endParaRPr lang="en-US" dirty="0"/>
          </a:p>
        </p:txBody>
      </p:sp>
      <p:sp>
        <p:nvSpPr>
          <p:cNvPr id="3" name="2 Marcador de contenido"/>
          <p:cNvSpPr>
            <a:spLocks noGrp="1"/>
          </p:cNvSpPr>
          <p:nvPr>
            <p:ph idx="1"/>
          </p:nvPr>
        </p:nvSpPr>
        <p:spPr/>
        <p:txBody>
          <a:bodyPr>
            <a:normAutofit/>
          </a:bodyPr>
          <a:lstStyle/>
          <a:p>
            <a:r>
              <a:rPr lang="es-AR" sz="3200" dirty="0" smtClean="0"/>
              <a:t>Examinar diferentes escenarios de desarrollo, estableciendo su viabilidad, en términos de los recursos y los balances agregados, mediante un enfoque de planificación</a:t>
            </a:r>
          </a:p>
          <a:p>
            <a:pPr marL="0" indent="0">
              <a:buNone/>
            </a:pPr>
            <a:endParaRPr lang="es-AR" sz="3200" dirty="0" smtClean="0"/>
          </a:p>
          <a:p>
            <a:r>
              <a:rPr lang="es-AR" sz="3200" dirty="0" smtClean="0"/>
              <a:t>Examinar el impacto de políticas sectoriales en el campo del transporte y la energía.</a:t>
            </a:r>
          </a:p>
          <a:p>
            <a:endParaRPr lang="es-AR" sz="3200" dirty="0"/>
          </a:p>
          <a:p>
            <a:r>
              <a:rPr lang="es-AR" sz="3200" dirty="0" smtClean="0"/>
              <a:t>Examinar el impacto de medidas redistributivas del ingreso</a:t>
            </a:r>
            <a:endParaRPr lang="en-US" sz="3200" dirty="0"/>
          </a:p>
        </p:txBody>
      </p:sp>
    </p:spTree>
    <p:extLst>
      <p:ext uri="{BB962C8B-B14F-4D97-AF65-F5344CB8AC3E}">
        <p14:creationId xmlns:p14="http://schemas.microsoft.com/office/powerpoint/2010/main" val="27868076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20">
          <a:fgClr>
            <a:srgbClr val="FF0000"/>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47127" y="104527"/>
            <a:ext cx="10980761" cy="727988"/>
          </a:xfrm>
        </p:spPr>
        <p:txBody>
          <a:bodyPr>
            <a:normAutofit/>
          </a:bodyPr>
          <a:lstStyle/>
          <a:p>
            <a:pPr marL="0" indent="0">
              <a:spcBef>
                <a:spcPts val="2000"/>
              </a:spcBef>
              <a:spcAft>
                <a:spcPts val="600"/>
              </a:spcAft>
            </a:pPr>
            <a:r>
              <a:rPr lang="es-AR" dirty="0"/>
              <a:t>Características de cada escenario </a:t>
            </a:r>
            <a:r>
              <a:rPr lang="es-AR" dirty="0" smtClean="0"/>
              <a:t>sectorial</a:t>
            </a:r>
            <a:endParaRPr lang="es-AR" dirty="0"/>
          </a:p>
        </p:txBody>
      </p:sp>
      <p:graphicFrame>
        <p:nvGraphicFramePr>
          <p:cNvPr id="3" name="2 Tabla"/>
          <p:cNvGraphicFramePr>
            <a:graphicFrameLocks noGrp="1"/>
          </p:cNvGraphicFramePr>
          <p:nvPr>
            <p:extLst>
              <p:ext uri="{D42A27DB-BD31-4B8C-83A1-F6EECF244321}">
                <p14:modId xmlns:p14="http://schemas.microsoft.com/office/powerpoint/2010/main" val="2176584309"/>
              </p:ext>
            </p:extLst>
          </p:nvPr>
        </p:nvGraphicFramePr>
        <p:xfrm>
          <a:off x="637311" y="1179490"/>
          <a:ext cx="10903524" cy="5312750"/>
        </p:xfrm>
        <a:graphic>
          <a:graphicData uri="http://schemas.openxmlformats.org/drawingml/2006/table">
            <a:tbl>
              <a:tblPr/>
              <a:tblGrid>
                <a:gridCol w="3194078"/>
                <a:gridCol w="1838468"/>
                <a:gridCol w="1487108"/>
                <a:gridCol w="2126185"/>
                <a:gridCol w="2257685"/>
              </a:tblGrid>
              <a:tr h="1289390">
                <a:tc>
                  <a:txBody>
                    <a:bodyPr/>
                    <a:lstStyle/>
                    <a:p>
                      <a:pPr algn="l" fontAlgn="b"/>
                      <a:endParaRPr lang="en-US" sz="2400" b="0" i="0" u="none" strike="noStrike" dirty="0">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err="1" smtClean="0">
                          <a:solidFill>
                            <a:schemeClr val="accent4">
                              <a:lumMod val="50000"/>
                            </a:schemeClr>
                          </a:solidFill>
                          <a:effectLst/>
                          <a:latin typeface="Calibri"/>
                        </a:rPr>
                        <a:t>Redistribución</a:t>
                      </a:r>
                      <a:endParaRPr lang="en-US" sz="2400" b="1" i="0" u="none" strike="noStrike" dirty="0">
                        <a:solidFill>
                          <a:schemeClr val="accent4">
                            <a:lumMod val="50000"/>
                          </a:schemeClr>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dirty="0" smtClean="0">
                          <a:solidFill>
                            <a:schemeClr val="accent6">
                              <a:lumMod val="75000"/>
                            </a:schemeClr>
                          </a:solidFill>
                          <a:effectLst/>
                          <a:latin typeface="Calibri"/>
                        </a:rPr>
                        <a:t>Política </a:t>
                      </a:r>
                      <a:r>
                        <a:rPr lang="en-US" sz="2400" b="1" i="0" u="none" strike="noStrike" dirty="0" err="1" smtClean="0">
                          <a:solidFill>
                            <a:schemeClr val="accent6">
                              <a:lumMod val="75000"/>
                            </a:schemeClr>
                          </a:solidFill>
                          <a:effectLst/>
                          <a:latin typeface="Calibri"/>
                        </a:rPr>
                        <a:t>transporte</a:t>
                      </a:r>
                      <a:endParaRPr lang="en-US" sz="2400" b="1" i="0" u="none" strike="noStrike" dirty="0">
                        <a:solidFill>
                          <a:schemeClr val="accent6">
                            <a:lumMod val="75000"/>
                          </a:schemeClr>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dirty="0" err="1" smtClean="0">
                          <a:solidFill>
                            <a:srgbClr val="000000"/>
                          </a:solidFill>
                          <a:effectLst/>
                          <a:latin typeface="Calibri"/>
                        </a:rPr>
                        <a:t>Expansión</a:t>
                      </a:r>
                      <a:r>
                        <a:rPr lang="en-US" sz="2400" b="1" i="0" u="none" strike="noStrike" dirty="0" smtClean="0">
                          <a:solidFill>
                            <a:srgbClr val="000000"/>
                          </a:solidFill>
                          <a:effectLst/>
                          <a:latin typeface="Calibri"/>
                        </a:rPr>
                        <a:t> </a:t>
                      </a:r>
                      <a:r>
                        <a:rPr lang="en-US" sz="2400" b="1" i="0" u="none" strike="noStrike" dirty="0" err="1">
                          <a:solidFill>
                            <a:srgbClr val="000000"/>
                          </a:solidFill>
                          <a:effectLst/>
                          <a:latin typeface="Calibri"/>
                        </a:rPr>
                        <a:t>hidrocarburos</a:t>
                      </a:r>
                      <a:endParaRPr lang="en-US" sz="24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AR" sz="2400" b="1" i="0" u="none" strike="noStrike" dirty="0" smtClean="0">
                          <a:solidFill>
                            <a:schemeClr val="accent2">
                              <a:lumMod val="75000"/>
                            </a:schemeClr>
                          </a:solidFill>
                          <a:effectLst/>
                          <a:latin typeface="Calibri"/>
                        </a:rPr>
                        <a:t>Sustitución gen. Térmica </a:t>
                      </a:r>
                      <a:r>
                        <a:rPr lang="es-AR" sz="2400" b="1" i="0" u="none" strike="noStrike" dirty="0">
                          <a:solidFill>
                            <a:schemeClr val="accent2">
                              <a:lumMod val="75000"/>
                            </a:schemeClr>
                          </a:solidFill>
                          <a:effectLst/>
                          <a:latin typeface="Calibri"/>
                        </a:rPr>
                        <a:t>por </a:t>
                      </a:r>
                      <a:r>
                        <a:rPr lang="es-AR" sz="2400" b="1" i="0" u="none" strike="noStrike" dirty="0" err="1" smtClean="0">
                          <a:solidFill>
                            <a:schemeClr val="accent2">
                              <a:lumMod val="75000"/>
                            </a:schemeClr>
                          </a:solidFill>
                          <a:effectLst/>
                          <a:latin typeface="Calibri"/>
                        </a:rPr>
                        <a:t>Hidroelec</a:t>
                      </a:r>
                      <a:r>
                        <a:rPr lang="es-AR" sz="2400" b="1" i="0" u="none" strike="noStrike" dirty="0" smtClean="0">
                          <a:solidFill>
                            <a:schemeClr val="accent2">
                              <a:lumMod val="75000"/>
                            </a:schemeClr>
                          </a:solidFill>
                          <a:effectLst/>
                          <a:latin typeface="Calibri"/>
                        </a:rPr>
                        <a:t>.</a:t>
                      </a:r>
                      <a:endParaRPr lang="es-AR" sz="2400" b="1" i="0" u="none" strike="noStrike" dirty="0">
                        <a:solidFill>
                          <a:schemeClr val="accent2">
                            <a:lumMod val="75000"/>
                          </a:schemeClr>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60327">
                <a:tc>
                  <a:txBody>
                    <a:bodyPr/>
                    <a:lstStyle/>
                    <a:p>
                      <a:pPr algn="l" fontAlgn="b"/>
                      <a:r>
                        <a:rPr lang="en-US" sz="2400" b="0" i="0" u="none" strike="noStrike" dirty="0" err="1">
                          <a:solidFill>
                            <a:srgbClr val="000000"/>
                          </a:solidFill>
                          <a:effectLst/>
                          <a:latin typeface="Calibri"/>
                        </a:rPr>
                        <a:t>Cambio</a:t>
                      </a:r>
                      <a:r>
                        <a:rPr lang="en-US" sz="2400" b="0" i="0" u="none" strike="noStrike" dirty="0">
                          <a:solidFill>
                            <a:srgbClr val="000000"/>
                          </a:solidFill>
                          <a:effectLst/>
                          <a:latin typeface="Calibri"/>
                        </a:rPr>
                        <a:t> </a:t>
                      </a:r>
                      <a:r>
                        <a:rPr lang="en-US" sz="2400" b="0" i="0" u="none" strike="noStrike" dirty="0" err="1">
                          <a:solidFill>
                            <a:srgbClr val="000000"/>
                          </a:solidFill>
                          <a:effectLst/>
                          <a:latin typeface="Calibri"/>
                        </a:rPr>
                        <a:t>composición</a:t>
                      </a:r>
                      <a:r>
                        <a:rPr lang="en-US" sz="2400" b="0" i="0" u="none" strike="noStrike" dirty="0">
                          <a:solidFill>
                            <a:srgbClr val="000000"/>
                          </a:solidFill>
                          <a:effectLst/>
                          <a:latin typeface="Calibri"/>
                        </a:rPr>
                        <a:t> </a:t>
                      </a:r>
                      <a:r>
                        <a:rPr lang="en-US" sz="2400" b="0" i="0" u="none" strike="noStrike" dirty="0" err="1">
                          <a:solidFill>
                            <a:srgbClr val="000000"/>
                          </a:solidFill>
                          <a:effectLst/>
                          <a:latin typeface="Calibri"/>
                        </a:rPr>
                        <a:t>generación</a:t>
                      </a:r>
                      <a:r>
                        <a:rPr lang="en-US" sz="2400" b="0" i="0" u="none" strike="noStrike" dirty="0">
                          <a:solidFill>
                            <a:srgbClr val="000000"/>
                          </a:solidFill>
                          <a:effectLst/>
                          <a:latin typeface="Calibri"/>
                        </a:rPr>
                        <a:t> </a:t>
                      </a:r>
                      <a:r>
                        <a:rPr lang="en-US" sz="2400" b="0" i="0" u="none" strike="noStrike" dirty="0" err="1">
                          <a:solidFill>
                            <a:srgbClr val="000000"/>
                          </a:solidFill>
                          <a:effectLst/>
                          <a:latin typeface="Calibri"/>
                        </a:rPr>
                        <a:t>eléctrica</a:t>
                      </a:r>
                      <a:endParaRPr lang="en-US" sz="2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chemeClr val="tx1"/>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2400" b="0" i="0" u="none" strike="noStrike">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2400" b="1" i="0" u="none" strike="noStrike" kern="1200" dirty="0">
                          <a:solidFill>
                            <a:schemeClr val="accent2">
                              <a:lumMod val="75000"/>
                            </a:schemeClr>
                          </a:solidFill>
                          <a:effectLst/>
                          <a:latin typeface="Calibri"/>
                          <a:ea typeface="+mn-ea"/>
                          <a:cs typeface="+mn-cs"/>
                        </a:rPr>
                        <a:t>11%</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334286">
                <a:tc>
                  <a:txBody>
                    <a:bodyPr/>
                    <a:lstStyle/>
                    <a:p>
                      <a:pPr algn="l" fontAlgn="b"/>
                      <a:r>
                        <a:rPr lang="en-US" sz="2400" b="0" i="0" u="none" strike="noStrike">
                          <a:solidFill>
                            <a:srgbClr val="000000"/>
                          </a:solidFill>
                          <a:effectLst/>
                          <a:latin typeface="Calibri"/>
                        </a:rPr>
                        <a:t>Derivación al ferrocarril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chemeClr val="accent6">
                              <a:lumMod val="75000"/>
                            </a:schemeClr>
                          </a:solidFill>
                          <a:effectLst/>
                          <a:latin typeface="Calibri"/>
                        </a:rPr>
                        <a:t>9%</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0327">
                <a:tc>
                  <a:txBody>
                    <a:bodyPr/>
                    <a:lstStyle/>
                    <a:p>
                      <a:pPr algn="l" fontAlgn="b"/>
                      <a:r>
                        <a:rPr lang="en-US" sz="2400" b="0" i="0" u="none" strike="noStrike" dirty="0" err="1">
                          <a:solidFill>
                            <a:srgbClr val="000000"/>
                          </a:solidFill>
                          <a:effectLst/>
                          <a:latin typeface="Calibri"/>
                        </a:rPr>
                        <a:t>Incremento</a:t>
                      </a:r>
                      <a:r>
                        <a:rPr lang="en-US" sz="2400" b="0" i="0" u="none" strike="noStrike" dirty="0">
                          <a:solidFill>
                            <a:srgbClr val="000000"/>
                          </a:solidFill>
                          <a:effectLst/>
                          <a:latin typeface="Calibri"/>
                        </a:rPr>
                        <a:t> </a:t>
                      </a:r>
                      <a:r>
                        <a:rPr lang="en-US" sz="2400" b="0" i="0" u="none" strike="noStrike" dirty="0" err="1">
                          <a:solidFill>
                            <a:srgbClr val="000000"/>
                          </a:solidFill>
                          <a:effectLst/>
                          <a:latin typeface="Calibri"/>
                        </a:rPr>
                        <a:t>ingreso</a:t>
                      </a:r>
                      <a:r>
                        <a:rPr lang="en-US" sz="2400" b="0" i="0" u="none" strike="noStrike" dirty="0">
                          <a:solidFill>
                            <a:srgbClr val="000000"/>
                          </a:solidFill>
                          <a:effectLst/>
                          <a:latin typeface="Calibri"/>
                        </a:rPr>
                        <a:t> </a:t>
                      </a:r>
                      <a:r>
                        <a:rPr lang="en-US" sz="2400" b="0" i="0" u="none" strike="noStrike" dirty="0" err="1">
                          <a:solidFill>
                            <a:srgbClr val="000000"/>
                          </a:solidFill>
                          <a:effectLst/>
                          <a:latin typeface="Calibri"/>
                        </a:rPr>
                        <a:t>decil</a:t>
                      </a:r>
                      <a:r>
                        <a:rPr lang="en-US" sz="2400" b="0" i="0" u="none" strike="noStrike" dirty="0">
                          <a:solidFill>
                            <a:srgbClr val="000000"/>
                          </a:solidFill>
                          <a:effectLst/>
                          <a:latin typeface="Calibri"/>
                        </a:rPr>
                        <a:t> 1 </a:t>
                      </a:r>
                      <a:r>
                        <a:rPr lang="en-US" sz="2400" b="0" i="0" u="none" strike="noStrike" dirty="0" err="1">
                          <a:solidFill>
                            <a:srgbClr val="000000"/>
                          </a:solidFill>
                          <a:effectLst/>
                          <a:latin typeface="Calibri"/>
                        </a:rPr>
                        <a:t>por</a:t>
                      </a:r>
                      <a:r>
                        <a:rPr lang="en-US" sz="2400" b="0" i="0" u="none" strike="noStrike" dirty="0">
                          <a:solidFill>
                            <a:srgbClr val="000000"/>
                          </a:solidFill>
                          <a:effectLst/>
                          <a:latin typeface="Calibri"/>
                        </a:rPr>
                        <a:t> </a:t>
                      </a:r>
                      <a:r>
                        <a:rPr lang="en-US" sz="2400" b="0" i="0" u="none" strike="noStrike" dirty="0" err="1">
                          <a:solidFill>
                            <a:srgbClr val="000000"/>
                          </a:solidFill>
                          <a:effectLst/>
                          <a:latin typeface="Calibri"/>
                        </a:rPr>
                        <a:t>subsidio</a:t>
                      </a:r>
                      <a:endParaRPr lang="en-US" sz="2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1" i="0" u="none" strike="noStrike" dirty="0">
                          <a:solidFill>
                            <a:schemeClr val="accent4">
                              <a:lumMod val="50000"/>
                            </a:schemeClr>
                          </a:solidFill>
                          <a:effectLst/>
                          <a:latin typeface="Calibri"/>
                        </a:rPr>
                        <a:t>15%</a:t>
                      </a:r>
                    </a:p>
                  </a:txBody>
                  <a:tcPr marL="0" marR="0" marT="0" marB="0" anchor="ctr" anchorCtr="1">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0327">
                <a:tc>
                  <a:txBody>
                    <a:bodyPr/>
                    <a:lstStyle/>
                    <a:p>
                      <a:pPr algn="l" fontAlgn="b"/>
                      <a:r>
                        <a:rPr lang="en-US" sz="2400" b="0" i="0" u="none" strike="noStrike" dirty="0" err="1">
                          <a:solidFill>
                            <a:srgbClr val="000000"/>
                          </a:solidFill>
                          <a:effectLst/>
                          <a:latin typeface="Calibri"/>
                        </a:rPr>
                        <a:t>Alícuota</a:t>
                      </a:r>
                      <a:r>
                        <a:rPr lang="en-US" sz="2400" b="0" i="0" u="none" strike="noStrike" dirty="0">
                          <a:solidFill>
                            <a:srgbClr val="000000"/>
                          </a:solidFill>
                          <a:effectLst/>
                          <a:latin typeface="Calibri"/>
                        </a:rPr>
                        <a:t> </a:t>
                      </a:r>
                      <a:r>
                        <a:rPr lang="en-US" sz="2400" b="0" i="0" u="none" strike="noStrike" dirty="0" err="1">
                          <a:solidFill>
                            <a:srgbClr val="000000"/>
                          </a:solidFill>
                          <a:effectLst/>
                          <a:latin typeface="Calibri"/>
                        </a:rPr>
                        <a:t>adicional</a:t>
                      </a:r>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Calibri"/>
                        </a:rPr>
                        <a:t>imp. </a:t>
                      </a:r>
                      <a:r>
                        <a:rPr lang="en-US" sz="2400" b="0" i="0" u="none" strike="noStrike" dirty="0" err="1">
                          <a:solidFill>
                            <a:srgbClr val="000000"/>
                          </a:solidFill>
                          <a:effectLst/>
                          <a:latin typeface="Calibri"/>
                        </a:rPr>
                        <a:t>ganancias</a:t>
                      </a:r>
                      <a:r>
                        <a:rPr lang="en-US" sz="2400" b="0" i="0" u="none" strike="noStrike" dirty="0">
                          <a:solidFill>
                            <a:srgbClr val="000000"/>
                          </a:solidFill>
                          <a:effectLst/>
                          <a:latin typeface="Calibri"/>
                        </a:rPr>
                        <a:t> </a:t>
                      </a:r>
                      <a:r>
                        <a:rPr lang="en-US" sz="2400" b="0" i="0" u="none" strike="noStrike" dirty="0" err="1">
                          <a:solidFill>
                            <a:srgbClr val="000000"/>
                          </a:solidFill>
                          <a:effectLst/>
                          <a:latin typeface="Calibri"/>
                        </a:rPr>
                        <a:t>empresas</a:t>
                      </a:r>
                      <a:endParaRPr lang="en-US" sz="2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1" i="0" u="none" strike="noStrike" dirty="0">
                          <a:solidFill>
                            <a:schemeClr val="accent4">
                              <a:lumMod val="50000"/>
                            </a:schemeClr>
                          </a:solidFill>
                          <a:effectLst/>
                          <a:latin typeface="Calibri"/>
                        </a:rPr>
                        <a:t>4%</a:t>
                      </a:r>
                    </a:p>
                  </a:txBody>
                  <a:tcPr marL="0" marR="0" marT="0" marB="0" anchor="ctr" anchorCtr="1">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0327">
                <a:tc>
                  <a:txBody>
                    <a:bodyPr/>
                    <a:lstStyle/>
                    <a:p>
                      <a:pPr algn="l" fontAlgn="b"/>
                      <a:r>
                        <a:rPr lang="en-US" sz="2400" b="0" i="0" u="none" strike="noStrike" dirty="0" err="1">
                          <a:solidFill>
                            <a:srgbClr val="000000"/>
                          </a:solidFill>
                          <a:effectLst/>
                          <a:latin typeface="Calibri"/>
                        </a:rPr>
                        <a:t>Alícuota</a:t>
                      </a:r>
                      <a:r>
                        <a:rPr lang="en-US" sz="2400" b="0" i="0" u="none" strike="noStrike" dirty="0">
                          <a:solidFill>
                            <a:srgbClr val="000000"/>
                          </a:solidFill>
                          <a:effectLst/>
                          <a:latin typeface="Calibri"/>
                        </a:rPr>
                        <a:t> </a:t>
                      </a:r>
                      <a:r>
                        <a:rPr lang="en-US" sz="2400" b="0" i="0" u="none" strike="noStrike" dirty="0" err="1">
                          <a:solidFill>
                            <a:srgbClr val="000000"/>
                          </a:solidFill>
                          <a:effectLst/>
                          <a:latin typeface="Calibri"/>
                        </a:rPr>
                        <a:t>adicional</a:t>
                      </a:r>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Calibri"/>
                        </a:rPr>
                        <a:t>imp. </a:t>
                      </a:r>
                      <a:r>
                        <a:rPr lang="en-US" sz="2400" b="0" i="0" u="none" strike="noStrike" dirty="0" err="1">
                          <a:solidFill>
                            <a:srgbClr val="000000"/>
                          </a:solidFill>
                          <a:effectLst/>
                          <a:latin typeface="Calibri"/>
                        </a:rPr>
                        <a:t>ganancias</a:t>
                      </a:r>
                      <a:r>
                        <a:rPr lang="en-US" sz="2400" b="0" i="0" u="none" strike="noStrike" dirty="0">
                          <a:solidFill>
                            <a:srgbClr val="000000"/>
                          </a:solidFill>
                          <a:effectLst/>
                          <a:latin typeface="Calibri"/>
                        </a:rPr>
                        <a:t> personas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1" i="0" u="none" strike="noStrike" dirty="0">
                          <a:solidFill>
                            <a:schemeClr val="accent4">
                              <a:lumMod val="50000"/>
                            </a:schemeClr>
                          </a:solidFill>
                          <a:effectLst/>
                          <a:latin typeface="Calibri"/>
                        </a:rPr>
                        <a:t>4%</a:t>
                      </a:r>
                    </a:p>
                  </a:txBody>
                  <a:tcPr marL="0" marR="0" marT="0" marB="0" anchor="ctr" anchorCtr="1">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8368">
                <a:tc>
                  <a:txBody>
                    <a:bodyPr/>
                    <a:lstStyle/>
                    <a:p>
                      <a:pPr algn="l" fontAlgn="b"/>
                      <a:r>
                        <a:rPr lang="en-US" sz="2400" b="0" i="0" u="none" strike="noStrike" dirty="0" err="1">
                          <a:solidFill>
                            <a:srgbClr val="000000"/>
                          </a:solidFill>
                          <a:effectLst/>
                          <a:latin typeface="Calibri"/>
                        </a:rPr>
                        <a:t>Incremento</a:t>
                      </a:r>
                      <a:r>
                        <a:rPr lang="en-US" sz="2400" b="0" i="0" u="none" strike="noStrike" dirty="0">
                          <a:solidFill>
                            <a:srgbClr val="000000"/>
                          </a:solidFill>
                          <a:effectLst/>
                          <a:latin typeface="Calibri"/>
                        </a:rPr>
                        <a:t> </a:t>
                      </a:r>
                      <a:r>
                        <a:rPr lang="en-US" sz="2400" b="0" i="0" u="none" strike="noStrike" dirty="0" err="1" smtClean="0">
                          <a:solidFill>
                            <a:srgbClr val="000000"/>
                          </a:solidFill>
                          <a:effectLst/>
                          <a:latin typeface="Calibri"/>
                        </a:rPr>
                        <a:t>producción</a:t>
                      </a:r>
                      <a:r>
                        <a:rPr lang="en-US" sz="2400" b="0" i="0" u="none" strike="noStrike" dirty="0" smtClean="0">
                          <a:solidFill>
                            <a:srgbClr val="000000"/>
                          </a:solidFill>
                          <a:effectLst/>
                          <a:latin typeface="Calibri"/>
                        </a:rPr>
                        <a:t> </a:t>
                      </a:r>
                      <a:r>
                        <a:rPr lang="en-US" sz="2400" b="0" i="0" u="none" strike="noStrike" dirty="0" err="1">
                          <a:solidFill>
                            <a:srgbClr val="000000"/>
                          </a:solidFill>
                          <a:effectLst/>
                          <a:latin typeface="Calibri"/>
                        </a:rPr>
                        <a:t>minera</a:t>
                      </a:r>
                      <a:endParaRPr lang="en-US" sz="24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0%</a:t>
                      </a:r>
                    </a:p>
                  </a:txBody>
                  <a:tcPr marL="0" marR="0" marT="0" marB="0" anchor="ctr" anchorCtr="1">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Calibri"/>
                        </a:rPr>
                        <a:t>40%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2400" b="0" i="0" u="none" strike="noStrike" dirty="0">
                          <a:solidFill>
                            <a:srgbClr val="000000"/>
                          </a:solidFill>
                          <a:effectLst/>
                          <a:latin typeface="Calibri"/>
                        </a:rPr>
                        <a:t>0%</a:t>
                      </a:r>
                    </a:p>
                  </a:txBody>
                  <a:tcPr marL="0" marR="0" marT="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58743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pct20">
          <a:fgClr>
            <a:srgbClr val="FF0000"/>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74836" y="243072"/>
            <a:ext cx="10980761" cy="727988"/>
          </a:xfrm>
        </p:spPr>
        <p:txBody>
          <a:bodyPr>
            <a:normAutofit/>
          </a:bodyPr>
          <a:lstStyle/>
          <a:p>
            <a:pPr marL="0" indent="0">
              <a:spcBef>
                <a:spcPts val="2000"/>
              </a:spcBef>
              <a:spcAft>
                <a:spcPts val="600"/>
              </a:spcAft>
            </a:pPr>
            <a:r>
              <a:rPr lang="es-AR" dirty="0" smtClean="0"/>
              <a:t>Escenarios: advertencia</a:t>
            </a:r>
            <a:endParaRPr lang="es-AR" dirty="0"/>
          </a:p>
        </p:txBody>
      </p:sp>
      <p:sp>
        <p:nvSpPr>
          <p:cNvPr id="2" name="1 CuadroTexto"/>
          <p:cNvSpPr txBox="1"/>
          <p:nvPr/>
        </p:nvSpPr>
        <p:spPr>
          <a:xfrm>
            <a:off x="900547" y="2133600"/>
            <a:ext cx="10155382" cy="2246769"/>
          </a:xfrm>
          <a:prstGeom prst="rect">
            <a:avLst/>
          </a:prstGeom>
          <a:noFill/>
        </p:spPr>
        <p:txBody>
          <a:bodyPr wrap="square" rtlCol="0">
            <a:spAutoFit/>
          </a:bodyPr>
          <a:lstStyle/>
          <a:p>
            <a:pPr marL="457200" indent="-457200">
              <a:buFont typeface="Arial" panose="020B0604020202020204" pitchFamily="34" charset="0"/>
              <a:buChar char="•"/>
            </a:pPr>
            <a:r>
              <a:rPr lang="es-AR" sz="2800" dirty="0" smtClean="0"/>
              <a:t>Esta definición de escenarios es tentativa, y está sujeta a revisión.</a:t>
            </a:r>
          </a:p>
          <a:p>
            <a:endParaRPr lang="es-AR" sz="2800" dirty="0"/>
          </a:p>
          <a:p>
            <a:pPr marL="457200" indent="-457200">
              <a:buFont typeface="Arial" panose="020B0604020202020204" pitchFamily="34" charset="0"/>
              <a:buChar char="•"/>
            </a:pPr>
            <a:r>
              <a:rPr lang="es-AR" sz="2800" dirty="0" smtClean="0"/>
              <a:t>Se presentan aquí principalmente al efecto de mostrar el funcionamiento del modelo, bajo condiciones que se consideran realistas y esencialmente tendenciales.</a:t>
            </a:r>
            <a:endParaRPr lang="en-US" sz="2800" dirty="0"/>
          </a:p>
        </p:txBody>
      </p:sp>
      <p:sp>
        <p:nvSpPr>
          <p:cNvPr id="4" name="3 CuadroTexto"/>
          <p:cNvSpPr txBox="1"/>
          <p:nvPr/>
        </p:nvSpPr>
        <p:spPr>
          <a:xfrm>
            <a:off x="8839200" y="5874327"/>
            <a:ext cx="2493818" cy="646331"/>
          </a:xfrm>
          <a:prstGeom prst="rect">
            <a:avLst/>
          </a:prstGeom>
          <a:noFill/>
        </p:spPr>
        <p:txBody>
          <a:bodyPr wrap="square" rtlCol="0">
            <a:spAutoFit/>
          </a:bodyPr>
          <a:lstStyle/>
          <a:p>
            <a:r>
              <a:rPr lang="es-AR" dirty="0" smtClean="0"/>
              <a:t>Ver </a:t>
            </a:r>
            <a:r>
              <a:rPr lang="es-AR" dirty="0" smtClean="0">
                <a:hlinkClick r:id="rId2" action="ppaction://hlinksldjump"/>
              </a:rPr>
              <a:t>cuadro</a:t>
            </a:r>
            <a:r>
              <a:rPr lang="es-AR" dirty="0" smtClean="0"/>
              <a:t> completo para escenarios globales</a:t>
            </a:r>
            <a:endParaRPr lang="en-US" dirty="0"/>
          </a:p>
        </p:txBody>
      </p:sp>
    </p:spTree>
    <p:extLst>
      <p:ext uri="{BB962C8B-B14F-4D97-AF65-F5344CB8AC3E}">
        <p14:creationId xmlns:p14="http://schemas.microsoft.com/office/powerpoint/2010/main" val="32029137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pattFill prst="pct25">
          <a:fgClr>
            <a:schemeClr val="accent3"/>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47127" y="104527"/>
            <a:ext cx="10980761" cy="727988"/>
          </a:xfrm>
          <a:noFill/>
          <a:ln>
            <a:solidFill>
              <a:srgbClr val="FFFF00"/>
            </a:solidFill>
          </a:ln>
        </p:spPr>
        <p:txBody>
          <a:bodyPr>
            <a:normAutofit fontScale="90000"/>
          </a:bodyPr>
          <a:lstStyle/>
          <a:p>
            <a:r>
              <a:rPr lang="es-AR" dirty="0" smtClean="0"/>
              <a:t>Primeros resultados: Agregados macroeconómicos</a:t>
            </a:r>
            <a:endParaRPr lang="es-AR" dirty="0"/>
          </a:p>
        </p:txBody>
      </p:sp>
      <p:sp>
        <p:nvSpPr>
          <p:cNvPr id="7" name="6 CuadroTexto"/>
          <p:cNvSpPr txBox="1"/>
          <p:nvPr/>
        </p:nvSpPr>
        <p:spPr>
          <a:xfrm>
            <a:off x="318654" y="5541634"/>
            <a:ext cx="11526981" cy="830997"/>
          </a:xfrm>
          <a:prstGeom prst="rect">
            <a:avLst/>
          </a:prstGeom>
          <a:noFill/>
        </p:spPr>
        <p:txBody>
          <a:bodyPr wrap="square" rtlCol="0">
            <a:spAutoFit/>
          </a:bodyPr>
          <a:lstStyle/>
          <a:p>
            <a:pPr marL="285750" indent="-285750">
              <a:buFont typeface="Arial" panose="020B0604020202020204" pitchFamily="34" charset="0"/>
              <a:buChar char="•"/>
            </a:pPr>
            <a:r>
              <a:rPr lang="es-AR" sz="2400" dirty="0" smtClean="0"/>
              <a:t>Estabilidad en la composición de los agregados; sólo el escenario sustitutivo muestra algún cambio (participación MOI)</a:t>
            </a:r>
            <a:endParaRPr lang="en-US" sz="2400" dirty="0"/>
          </a:p>
        </p:txBody>
      </p:sp>
      <p:sp>
        <p:nvSpPr>
          <p:cNvPr id="8" name="7 CuadroTexto"/>
          <p:cNvSpPr txBox="1"/>
          <p:nvPr/>
        </p:nvSpPr>
        <p:spPr>
          <a:xfrm>
            <a:off x="9540199" y="6372631"/>
            <a:ext cx="2133600" cy="369332"/>
          </a:xfrm>
          <a:prstGeom prst="rect">
            <a:avLst/>
          </a:prstGeom>
          <a:noFill/>
        </p:spPr>
        <p:txBody>
          <a:bodyPr wrap="square" rtlCol="0">
            <a:spAutoFit/>
          </a:bodyPr>
          <a:lstStyle/>
          <a:p>
            <a:r>
              <a:rPr lang="es-AR" dirty="0" smtClean="0">
                <a:hlinkClick r:id="rId2" action="ppaction://hlinksldjump"/>
              </a:rPr>
              <a:t>Escenarios</a:t>
            </a:r>
            <a:endParaRPr lang="en-US" dirty="0"/>
          </a:p>
        </p:txBody>
      </p:sp>
      <p:graphicFrame>
        <p:nvGraphicFramePr>
          <p:cNvPr id="2" name="1 Tabla"/>
          <p:cNvGraphicFramePr>
            <a:graphicFrameLocks noGrp="1"/>
          </p:cNvGraphicFramePr>
          <p:nvPr>
            <p:extLst>
              <p:ext uri="{D42A27DB-BD31-4B8C-83A1-F6EECF244321}">
                <p14:modId xmlns:p14="http://schemas.microsoft.com/office/powerpoint/2010/main" val="1768558876"/>
              </p:ext>
            </p:extLst>
          </p:nvPr>
        </p:nvGraphicFramePr>
        <p:xfrm>
          <a:off x="318654" y="1170534"/>
          <a:ext cx="11705023" cy="4345382"/>
        </p:xfrm>
        <a:graphic>
          <a:graphicData uri="http://schemas.openxmlformats.org/drawingml/2006/table">
            <a:tbl>
              <a:tblPr/>
              <a:tblGrid>
                <a:gridCol w="3652845"/>
                <a:gridCol w="1746913"/>
                <a:gridCol w="1651379"/>
                <a:gridCol w="1460310"/>
                <a:gridCol w="1594029"/>
                <a:gridCol w="1599547"/>
              </a:tblGrid>
              <a:tr h="833871">
                <a:tc>
                  <a:txBody>
                    <a:bodyPr/>
                    <a:lstStyle/>
                    <a:p>
                      <a:pPr algn="l" fontAlgn="b"/>
                      <a:r>
                        <a:rPr lang="es-AR" sz="24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AR" sz="2400" b="1" i="0" u="none" strike="noStrike" dirty="0">
                          <a:solidFill>
                            <a:srgbClr val="000000"/>
                          </a:solidFill>
                          <a:effectLst/>
                          <a:latin typeface="Calibri"/>
                        </a:rPr>
                        <a:t>Escenario 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AR" sz="2400" b="1" i="0" u="none" strike="noStrike">
                          <a:solidFill>
                            <a:srgbClr val="000000"/>
                          </a:solidFill>
                          <a:effectLst/>
                          <a:latin typeface="Calibri"/>
                        </a:rPr>
                        <a:t>Escenario 0-Tendencial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ctr" fontAlgn="ctr"/>
                      <a:r>
                        <a:rPr lang="es-AR" sz="2400" b="1" i="0" u="none" strike="noStrike">
                          <a:solidFill>
                            <a:srgbClr val="000000"/>
                          </a:solidFill>
                          <a:effectLst/>
                          <a:latin typeface="Calibri"/>
                        </a:rPr>
                        <a:t>Crec exportador  agro MOA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s-AR" sz="2400" b="1" i="0" u="none" strike="noStrike">
                          <a:solidFill>
                            <a:srgbClr val="000000"/>
                          </a:solidFill>
                          <a:effectLst/>
                          <a:latin typeface="Calibri"/>
                        </a:rPr>
                        <a:t>Crecimiento exportador MOI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AR" sz="2400" b="1" i="0" u="none" strike="noStrike">
                          <a:solidFill>
                            <a:srgbClr val="000000"/>
                          </a:solidFill>
                          <a:effectLst/>
                          <a:latin typeface="Calibri"/>
                        </a:rPr>
                        <a:t>Sustitución impo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529977">
                <a:tc>
                  <a:txBody>
                    <a:bodyPr/>
                    <a:lstStyle/>
                    <a:p>
                      <a:pPr algn="l" fontAlgn="b"/>
                      <a:r>
                        <a:rPr lang="es-AR" sz="2400" b="0" i="0" u="none" strike="noStrike" dirty="0">
                          <a:solidFill>
                            <a:srgbClr val="000000"/>
                          </a:solidFill>
                          <a:effectLst/>
                          <a:latin typeface="Calibri"/>
                        </a:rPr>
                        <a:t>Crecimiento 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41,40%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42,78%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43,22%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43,57%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1889">
                <a:tc>
                  <a:txBody>
                    <a:bodyPr/>
                    <a:lstStyle/>
                    <a:p>
                      <a:pPr algn="l" fontAlgn="b"/>
                      <a:r>
                        <a:rPr lang="es-AR" sz="2400" b="0" i="0" u="none" strike="noStrike" dirty="0">
                          <a:solidFill>
                            <a:srgbClr val="000000"/>
                          </a:solidFill>
                          <a:effectLst/>
                          <a:latin typeface="Calibri"/>
                        </a:rPr>
                        <a:t>Consumo privado/PIB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60,75%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60,76%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60,65%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60,57%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59,94%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6379">
                <a:tc>
                  <a:txBody>
                    <a:bodyPr/>
                    <a:lstStyle/>
                    <a:p>
                      <a:pPr algn="l" fontAlgn="b"/>
                      <a:r>
                        <a:rPr lang="es-AR" sz="2400" b="0" i="0" u="none" strike="noStrike" dirty="0">
                          <a:solidFill>
                            <a:srgbClr val="000000"/>
                          </a:solidFill>
                          <a:effectLst/>
                          <a:latin typeface="Calibri"/>
                        </a:rPr>
                        <a:t>% </a:t>
                      </a:r>
                      <a:r>
                        <a:rPr lang="es-AR" sz="2400" b="0" i="0" u="none" strike="noStrike" dirty="0" err="1">
                          <a:solidFill>
                            <a:srgbClr val="000000"/>
                          </a:solidFill>
                          <a:effectLst/>
                          <a:latin typeface="Calibri"/>
                        </a:rPr>
                        <a:t>inv</a:t>
                      </a:r>
                      <a:r>
                        <a:rPr lang="es-AR" sz="2400" b="0" i="0" u="none" strike="noStrike" dirty="0">
                          <a:solidFill>
                            <a:srgbClr val="000000"/>
                          </a:solidFill>
                          <a:effectLst/>
                          <a:latin typeface="Calibri"/>
                        </a:rPr>
                        <a:t>/</a:t>
                      </a:r>
                      <a:r>
                        <a:rPr lang="es-AR" sz="2400" b="0" i="0" u="none" strike="noStrike" dirty="0" err="1">
                          <a:solidFill>
                            <a:srgbClr val="000000"/>
                          </a:solidFill>
                          <a:effectLst/>
                          <a:latin typeface="Calibri"/>
                        </a:rPr>
                        <a:t>pib</a:t>
                      </a:r>
                      <a:endParaRPr lang="es-AR" sz="2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15,94%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18,05%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17,84%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17,76%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17,75%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3575">
                <a:tc>
                  <a:txBody>
                    <a:bodyPr/>
                    <a:lstStyle/>
                    <a:p>
                      <a:pPr algn="l" fontAlgn="b"/>
                      <a:r>
                        <a:rPr lang="es-AR" sz="2400" b="0" i="0" u="none" strike="noStrike" dirty="0">
                          <a:solidFill>
                            <a:srgbClr val="000000"/>
                          </a:solidFill>
                          <a:effectLst/>
                          <a:latin typeface="Calibri"/>
                        </a:rPr>
                        <a:t>% VA </a:t>
                      </a:r>
                      <a:r>
                        <a:rPr lang="es-AR" sz="2400" b="0" i="0" u="none" strike="noStrike" dirty="0" err="1">
                          <a:solidFill>
                            <a:srgbClr val="000000"/>
                          </a:solidFill>
                          <a:effectLst/>
                          <a:latin typeface="Calibri"/>
                        </a:rPr>
                        <a:t>agropec</a:t>
                      </a:r>
                      <a:r>
                        <a:rPr lang="es-AR" sz="2400" b="0" i="0" u="none" strike="noStrike" dirty="0">
                          <a:solidFill>
                            <a:srgbClr val="000000"/>
                          </a:solidFill>
                          <a:effectLst/>
                          <a:latin typeface="Calibri"/>
                        </a:rPr>
                        <a:t>/PIB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6,49%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6,14%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6,24%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6,12%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6,09%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2656">
                <a:tc>
                  <a:txBody>
                    <a:bodyPr/>
                    <a:lstStyle/>
                    <a:p>
                      <a:pPr algn="l" fontAlgn="b"/>
                      <a:r>
                        <a:rPr lang="es-AR" sz="2400" b="0" i="0" u="none" strike="noStrike">
                          <a:solidFill>
                            <a:srgbClr val="000000"/>
                          </a:solidFill>
                          <a:effectLst/>
                          <a:latin typeface="Calibri"/>
                        </a:rPr>
                        <a:t>% VA MOA/PIB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4,81%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a:solidFill>
                            <a:srgbClr val="000000"/>
                          </a:solidFill>
                          <a:effectLst/>
                          <a:latin typeface="Calibri"/>
                        </a:rPr>
                        <a:t>4,78%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4,93%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4,77%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4,74%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3626">
                <a:tc>
                  <a:txBody>
                    <a:bodyPr/>
                    <a:lstStyle/>
                    <a:p>
                      <a:pPr algn="l" fontAlgn="b"/>
                      <a:r>
                        <a:rPr lang="es-AR" sz="2400" b="0" i="0" u="none" strike="noStrike" dirty="0">
                          <a:solidFill>
                            <a:srgbClr val="000000"/>
                          </a:solidFill>
                          <a:effectLst/>
                          <a:latin typeface="Calibri"/>
                        </a:rPr>
                        <a:t>% VA MOI/PIB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13,56%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13,88%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13,85%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14,18%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400" b="0" i="0" u="none" strike="noStrike" dirty="0">
                          <a:solidFill>
                            <a:srgbClr val="000000"/>
                          </a:solidFill>
                          <a:effectLst/>
                          <a:latin typeface="Calibri"/>
                        </a:rPr>
                        <a:t>15,22%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30973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pattFill prst="pct25">
          <a:fgClr>
            <a:schemeClr val="accent3"/>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47127" y="104527"/>
            <a:ext cx="10980761" cy="727988"/>
          </a:xfrm>
        </p:spPr>
        <p:txBody>
          <a:bodyPr>
            <a:normAutofit/>
          </a:bodyPr>
          <a:lstStyle/>
          <a:p>
            <a:r>
              <a:rPr lang="es-AR" dirty="0" smtClean="0"/>
              <a:t>Primeros resultados: Brechas</a:t>
            </a:r>
            <a:endParaRPr lang="es-AR" dirty="0"/>
          </a:p>
        </p:txBody>
      </p:sp>
      <p:sp>
        <p:nvSpPr>
          <p:cNvPr id="2" name="1 CuadroTexto"/>
          <p:cNvSpPr txBox="1"/>
          <p:nvPr/>
        </p:nvSpPr>
        <p:spPr>
          <a:xfrm>
            <a:off x="360217" y="4987636"/>
            <a:ext cx="11596255" cy="1877437"/>
          </a:xfrm>
          <a:prstGeom prst="rect">
            <a:avLst/>
          </a:prstGeom>
          <a:noFill/>
        </p:spPr>
        <p:txBody>
          <a:bodyPr wrap="square" rtlCol="0">
            <a:spAutoFit/>
          </a:bodyPr>
          <a:lstStyle/>
          <a:p>
            <a:pPr marL="285750" indent="-285750">
              <a:buFont typeface="Arial" panose="020B0604020202020204" pitchFamily="34" charset="0"/>
              <a:buChar char="•"/>
            </a:pPr>
            <a:r>
              <a:rPr lang="es-AR" sz="2400" dirty="0" smtClean="0"/>
              <a:t>La inversión prevista resulta suficiente, excepto en el escenario sustitutivo</a:t>
            </a:r>
          </a:p>
          <a:p>
            <a:pPr marL="285750" indent="-285750">
              <a:buFont typeface="Arial" panose="020B0604020202020204" pitchFamily="34" charset="0"/>
              <a:buChar char="•"/>
            </a:pPr>
            <a:r>
              <a:rPr lang="es-AR" sz="2400" dirty="0" smtClean="0"/>
              <a:t>Todos los escenarios incurren en déficit externo, excepto el sustitutivo</a:t>
            </a:r>
          </a:p>
          <a:p>
            <a:pPr marL="285750" indent="-285750">
              <a:spcBef>
                <a:spcPts val="1200"/>
              </a:spcBef>
              <a:spcAft>
                <a:spcPts val="1200"/>
              </a:spcAft>
              <a:buFont typeface="Arial" panose="020B0604020202020204" pitchFamily="34" charset="0"/>
              <a:buChar char="•"/>
            </a:pPr>
            <a:r>
              <a:rPr lang="es-AR" sz="2400" dirty="0" smtClean="0"/>
              <a:t>Todos los escenarios llevan a una mayor apertura , excepto el sustitutivo (algo esperable)</a:t>
            </a:r>
          </a:p>
          <a:p>
            <a:pPr marL="285750" indent="-285750">
              <a:buFont typeface="Arial" panose="020B0604020202020204" pitchFamily="34" charset="0"/>
              <a:buChar char="•"/>
            </a:pPr>
            <a:r>
              <a:rPr lang="es-AR" sz="2400" dirty="0" smtClean="0"/>
              <a:t>La brecha fiscal se mantiene negativa, algo menor en el escenario sustitutivo </a:t>
            </a:r>
          </a:p>
        </p:txBody>
      </p:sp>
      <p:sp>
        <p:nvSpPr>
          <p:cNvPr id="3" name="2 Rectángulo"/>
          <p:cNvSpPr/>
          <p:nvPr/>
        </p:nvSpPr>
        <p:spPr>
          <a:xfrm>
            <a:off x="10467464" y="6126409"/>
            <a:ext cx="1176925" cy="369332"/>
          </a:xfrm>
          <a:prstGeom prst="rect">
            <a:avLst/>
          </a:prstGeom>
        </p:spPr>
        <p:txBody>
          <a:bodyPr wrap="none">
            <a:spAutoFit/>
          </a:bodyPr>
          <a:lstStyle/>
          <a:p>
            <a:r>
              <a:rPr lang="es-AR" dirty="0">
                <a:hlinkClick r:id="rId2" action="ppaction://hlinksldjump"/>
              </a:rPr>
              <a:t>Escenarios</a:t>
            </a:r>
            <a:endParaRPr lang="en-US" dirty="0"/>
          </a:p>
        </p:txBody>
      </p:sp>
      <p:graphicFrame>
        <p:nvGraphicFramePr>
          <p:cNvPr id="4" name="3 Tabla"/>
          <p:cNvGraphicFramePr>
            <a:graphicFrameLocks noGrp="1"/>
          </p:cNvGraphicFramePr>
          <p:nvPr>
            <p:extLst>
              <p:ext uri="{D42A27DB-BD31-4B8C-83A1-F6EECF244321}">
                <p14:modId xmlns:p14="http://schemas.microsoft.com/office/powerpoint/2010/main" val="1521898105"/>
              </p:ext>
            </p:extLst>
          </p:nvPr>
        </p:nvGraphicFramePr>
        <p:xfrm>
          <a:off x="360217" y="856635"/>
          <a:ext cx="11505065" cy="3978736"/>
        </p:xfrm>
        <a:graphic>
          <a:graphicData uri="http://schemas.openxmlformats.org/drawingml/2006/table">
            <a:tbl>
              <a:tblPr/>
              <a:tblGrid>
                <a:gridCol w="3925180"/>
                <a:gridCol w="1577598"/>
                <a:gridCol w="1506713"/>
                <a:gridCol w="1461676"/>
                <a:gridCol w="1461676"/>
                <a:gridCol w="1572222"/>
              </a:tblGrid>
              <a:tr h="833871">
                <a:tc>
                  <a:txBody>
                    <a:bodyPr/>
                    <a:lstStyle/>
                    <a:p>
                      <a:pPr algn="l" fontAlgn="b"/>
                      <a:r>
                        <a:rPr lang="es-AR" sz="24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AR" sz="2400" b="1" i="0" u="none" strike="noStrike" dirty="0">
                          <a:solidFill>
                            <a:srgbClr val="000000"/>
                          </a:solidFill>
                          <a:effectLst/>
                          <a:latin typeface="Calibri"/>
                        </a:rPr>
                        <a:t>Escenario 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AR" sz="2400" b="1" i="0" u="none" strike="noStrike">
                          <a:solidFill>
                            <a:srgbClr val="000000"/>
                          </a:solidFill>
                          <a:effectLst/>
                          <a:latin typeface="Calibri"/>
                        </a:rPr>
                        <a:t>Escenario 0-Tendencial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ctr" fontAlgn="ctr"/>
                      <a:r>
                        <a:rPr lang="es-AR" sz="2400" b="1" i="0" u="none" strike="noStrike">
                          <a:solidFill>
                            <a:srgbClr val="000000"/>
                          </a:solidFill>
                          <a:effectLst/>
                          <a:latin typeface="Calibri"/>
                        </a:rPr>
                        <a:t>Crec exportador  agro MOA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s-AR" sz="2400" b="1" i="0" u="none" strike="noStrike">
                          <a:solidFill>
                            <a:srgbClr val="000000"/>
                          </a:solidFill>
                          <a:effectLst/>
                          <a:latin typeface="Calibri"/>
                        </a:rPr>
                        <a:t>Crecimiento exportador MOI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AR" sz="2400" b="1" i="0" u="none" strike="noStrike" dirty="0">
                          <a:solidFill>
                            <a:srgbClr val="000000"/>
                          </a:solidFill>
                          <a:effectLst/>
                          <a:latin typeface="Calibri"/>
                        </a:rPr>
                        <a:t>Sustitución </a:t>
                      </a:r>
                      <a:r>
                        <a:rPr lang="es-AR" sz="2400" b="1" i="0" u="none" strike="noStrike" dirty="0" err="1">
                          <a:solidFill>
                            <a:srgbClr val="000000"/>
                          </a:solidFill>
                          <a:effectLst/>
                          <a:latin typeface="Calibri"/>
                        </a:rPr>
                        <a:t>impo</a:t>
                      </a:r>
                      <a:endParaRPr lang="es-AR" sz="24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464468">
                <a:tc>
                  <a:txBody>
                    <a:bodyPr/>
                    <a:lstStyle/>
                    <a:p>
                      <a:pPr marL="0" algn="l" defTabSz="914400" rtl="0" eaLnBrk="1" fontAlgn="b" latinLnBrk="0" hangingPunct="1"/>
                      <a:r>
                        <a:rPr lang="es-AR" sz="2400" b="0" i="0" u="none" strike="noStrike" kern="1200" dirty="0" smtClean="0">
                          <a:solidFill>
                            <a:schemeClr val="accent2">
                              <a:lumMod val="50000"/>
                            </a:schemeClr>
                          </a:solidFill>
                          <a:effectLst/>
                          <a:latin typeface="Calibri"/>
                          <a:ea typeface="+mn-ea"/>
                          <a:cs typeface="+mn-cs"/>
                        </a:rPr>
                        <a:t>Rel. </a:t>
                      </a:r>
                      <a:r>
                        <a:rPr lang="es-AR" sz="2400" b="0" i="0" u="none" strike="noStrike" kern="1200" dirty="0">
                          <a:solidFill>
                            <a:schemeClr val="accent2">
                              <a:lumMod val="50000"/>
                            </a:schemeClr>
                          </a:solidFill>
                          <a:effectLst/>
                          <a:latin typeface="Calibri"/>
                          <a:ea typeface="+mn-ea"/>
                          <a:cs typeface="+mn-cs"/>
                        </a:rPr>
                        <a:t>inversión </a:t>
                      </a:r>
                      <a:r>
                        <a:rPr lang="es-AR" sz="2400" b="0" i="0" u="none" strike="noStrike" kern="1200" dirty="0" err="1" smtClean="0">
                          <a:solidFill>
                            <a:schemeClr val="accent2">
                              <a:lumMod val="50000"/>
                            </a:schemeClr>
                          </a:solidFill>
                          <a:effectLst/>
                          <a:latin typeface="Calibri"/>
                          <a:ea typeface="+mn-ea"/>
                          <a:cs typeface="+mn-cs"/>
                        </a:rPr>
                        <a:t>prev</a:t>
                      </a:r>
                      <a:r>
                        <a:rPr lang="es-AR" sz="2400" b="0" i="0" u="none" strike="noStrike" kern="1200" dirty="0" smtClean="0">
                          <a:solidFill>
                            <a:schemeClr val="accent2">
                              <a:lumMod val="50000"/>
                            </a:schemeClr>
                          </a:solidFill>
                          <a:effectLst/>
                          <a:latin typeface="Calibri"/>
                          <a:ea typeface="+mn-ea"/>
                          <a:cs typeface="+mn-cs"/>
                        </a:rPr>
                        <a:t>/requerida</a:t>
                      </a:r>
                      <a:endParaRPr lang="es-AR" sz="2400" b="0" i="0" u="none" strike="noStrike" kern="1200" dirty="0">
                        <a:solidFill>
                          <a:schemeClr val="accent2">
                            <a:lumMod val="50000"/>
                          </a:schemeClr>
                        </a:solidFill>
                        <a:effectLst/>
                        <a:latin typeface="Calibri"/>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algn="ctr" defTabSz="914400" rtl="0" eaLnBrk="1" fontAlgn="b" latinLnBrk="0" hangingPunct="1"/>
                      <a:r>
                        <a:rPr lang="es-AR" sz="2400" b="0" i="0" u="none" strike="noStrike" kern="1200" dirty="0">
                          <a:solidFill>
                            <a:schemeClr val="accent2">
                              <a:lumMod val="50000"/>
                            </a:schemeClr>
                          </a:solidFill>
                          <a:effectLst/>
                          <a:latin typeface="Calibri"/>
                          <a:ea typeface="+mn-ea"/>
                          <a:cs typeface="+mn-cs"/>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algn="ctr" defTabSz="914400" rtl="0" eaLnBrk="1" fontAlgn="b" latinLnBrk="0" hangingPunct="1"/>
                      <a:r>
                        <a:rPr lang="es-AR" sz="2400" b="0" i="0" u="none" strike="noStrike" kern="1200" dirty="0">
                          <a:solidFill>
                            <a:schemeClr val="accent2">
                              <a:lumMod val="50000"/>
                            </a:schemeClr>
                          </a:solidFill>
                          <a:effectLst/>
                          <a:latin typeface="Calibri"/>
                          <a:ea typeface="+mn-ea"/>
                          <a:cs typeface="+mn-cs"/>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algn="ctr" defTabSz="914400" rtl="0" eaLnBrk="1" fontAlgn="b" latinLnBrk="0" hangingPunct="1"/>
                      <a:r>
                        <a:rPr lang="es-AR" sz="2400" b="0" i="0" u="none" strike="noStrike" kern="1200" dirty="0">
                          <a:solidFill>
                            <a:schemeClr val="accent2">
                              <a:lumMod val="50000"/>
                            </a:schemeClr>
                          </a:solidFill>
                          <a:effectLst/>
                          <a:latin typeface="Calibri"/>
                          <a:ea typeface="+mn-ea"/>
                          <a:cs typeface="+mn-cs"/>
                        </a:rPr>
                        <a:t>11,0%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algn="ctr" defTabSz="914400" rtl="0" eaLnBrk="1" fontAlgn="b" latinLnBrk="0" hangingPunct="1"/>
                      <a:r>
                        <a:rPr lang="es-AR" sz="2400" b="0" i="0" u="none" strike="noStrike" kern="1200" dirty="0">
                          <a:solidFill>
                            <a:schemeClr val="accent2">
                              <a:lumMod val="50000"/>
                            </a:schemeClr>
                          </a:solidFill>
                          <a:effectLst/>
                          <a:latin typeface="Calibri"/>
                          <a:ea typeface="+mn-ea"/>
                          <a:cs typeface="+mn-cs"/>
                        </a:rPr>
                        <a:t>10,4%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algn="ctr" defTabSz="914400" rtl="0" eaLnBrk="1" fontAlgn="b" latinLnBrk="0" hangingPunct="1"/>
                      <a:r>
                        <a:rPr lang="es-AR" sz="2400" b="0" i="0" u="none" strike="noStrike" kern="1200" dirty="0">
                          <a:solidFill>
                            <a:schemeClr val="accent2">
                              <a:lumMod val="50000"/>
                            </a:schemeClr>
                          </a:solidFill>
                          <a:effectLst/>
                          <a:latin typeface="Calibri"/>
                          <a:ea typeface="+mn-ea"/>
                          <a:cs typeface="+mn-cs"/>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549085">
                <a:tc>
                  <a:txBody>
                    <a:bodyPr/>
                    <a:lstStyle/>
                    <a:p>
                      <a:pPr algn="l" fontAlgn="b"/>
                      <a:r>
                        <a:rPr lang="es-AR" sz="2400" b="0" i="0" u="none" strike="noStrike" dirty="0">
                          <a:solidFill>
                            <a:schemeClr val="accent2">
                              <a:lumMod val="50000"/>
                            </a:schemeClr>
                          </a:solidFill>
                          <a:effectLst/>
                          <a:latin typeface="Calibri"/>
                        </a:rPr>
                        <a:t>Brecha sector público/PIB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-4,29%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-2,16%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-1,93%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-1,47%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565462">
                <a:tc>
                  <a:txBody>
                    <a:bodyPr/>
                    <a:lstStyle/>
                    <a:p>
                      <a:pPr algn="l" fontAlgn="b"/>
                      <a:r>
                        <a:rPr lang="es-AR" sz="2400" b="0" i="0" u="none" strike="noStrike" dirty="0">
                          <a:solidFill>
                            <a:schemeClr val="accent2">
                              <a:lumMod val="50000"/>
                            </a:schemeClr>
                          </a:solidFill>
                          <a:effectLst/>
                          <a:latin typeface="Calibri"/>
                        </a:rPr>
                        <a:t>Brecha externa/PIB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0,29%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1,92%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1,32%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1,06%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-0,92%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936681">
                <a:tc>
                  <a:txBody>
                    <a:bodyPr/>
                    <a:lstStyle/>
                    <a:p>
                      <a:pPr algn="l" fontAlgn="b"/>
                      <a:r>
                        <a:rPr lang="es-AR" sz="2400" b="0" i="0" u="none" strike="noStrike" dirty="0">
                          <a:solidFill>
                            <a:schemeClr val="accent2">
                              <a:lumMod val="50000"/>
                            </a:schemeClr>
                          </a:solidFill>
                          <a:effectLst/>
                          <a:latin typeface="Calibri"/>
                        </a:rPr>
                        <a:t>Apertura externa (</a:t>
                      </a:r>
                      <a:r>
                        <a:rPr lang="es-AR" sz="2400" b="0" i="0" u="none" strike="noStrike" dirty="0" err="1">
                          <a:solidFill>
                            <a:schemeClr val="accent2">
                              <a:lumMod val="50000"/>
                            </a:schemeClr>
                          </a:solidFill>
                          <a:effectLst/>
                          <a:latin typeface="Calibri"/>
                        </a:rPr>
                        <a:t>Expo+impo</a:t>
                      </a:r>
                      <a:r>
                        <a:rPr lang="es-AR" sz="2400" b="0" i="0" u="none" strike="noStrike" dirty="0">
                          <a:solidFill>
                            <a:schemeClr val="accent2">
                              <a:lumMod val="50000"/>
                            </a:schemeClr>
                          </a:solidFill>
                          <a:effectLst/>
                          <a:latin typeface="Calibri"/>
                        </a:rPr>
                        <a:t>)/2/PIB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15,31%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15,50%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15,72%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15,92%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400" b="0" i="0" u="none" strike="noStrike" dirty="0">
                          <a:solidFill>
                            <a:schemeClr val="accent2">
                              <a:lumMod val="50000"/>
                            </a:schemeClr>
                          </a:solidFill>
                          <a:effectLst/>
                          <a:latin typeface="Calibri"/>
                        </a:rPr>
                        <a:t>13,37%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2588223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pattFill prst="pct25">
          <a:fgClr>
            <a:schemeClr val="accent3"/>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47127" y="104527"/>
            <a:ext cx="10980761" cy="727988"/>
          </a:xfrm>
        </p:spPr>
        <p:txBody>
          <a:bodyPr>
            <a:normAutofit/>
          </a:bodyPr>
          <a:lstStyle/>
          <a:p>
            <a:r>
              <a:rPr lang="es-AR" dirty="0" smtClean="0"/>
              <a:t>Primeros resultados: distribución del ingreso</a:t>
            </a:r>
            <a:endParaRPr lang="es-AR" dirty="0"/>
          </a:p>
        </p:txBody>
      </p:sp>
      <p:graphicFrame>
        <p:nvGraphicFramePr>
          <p:cNvPr id="6" name="5 Tabla"/>
          <p:cNvGraphicFramePr>
            <a:graphicFrameLocks noGrp="1"/>
          </p:cNvGraphicFramePr>
          <p:nvPr>
            <p:extLst>
              <p:ext uri="{D42A27DB-BD31-4B8C-83A1-F6EECF244321}">
                <p14:modId xmlns:p14="http://schemas.microsoft.com/office/powerpoint/2010/main" val="596066257"/>
              </p:ext>
            </p:extLst>
          </p:nvPr>
        </p:nvGraphicFramePr>
        <p:xfrm>
          <a:off x="443347" y="1042529"/>
          <a:ext cx="11416144" cy="2254853"/>
        </p:xfrm>
        <a:graphic>
          <a:graphicData uri="http://schemas.openxmlformats.org/drawingml/2006/table">
            <a:tbl>
              <a:tblPr/>
              <a:tblGrid>
                <a:gridCol w="3770172"/>
                <a:gridCol w="1690078"/>
                <a:gridCol w="1495068"/>
                <a:gridCol w="1450377"/>
                <a:gridCol w="1450377"/>
                <a:gridCol w="1560072"/>
              </a:tblGrid>
              <a:tr h="983668">
                <a:tc>
                  <a:txBody>
                    <a:bodyPr/>
                    <a:lstStyle/>
                    <a:p>
                      <a:pPr algn="l" fontAlgn="b"/>
                      <a:r>
                        <a:rPr lang="en-US" sz="18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1" u="none" strike="noStrike" dirty="0" err="1">
                          <a:solidFill>
                            <a:srgbClr val="000000"/>
                          </a:solidFill>
                          <a:effectLst/>
                          <a:latin typeface="Calibri"/>
                        </a:rPr>
                        <a:t>Escenario</a:t>
                      </a:r>
                      <a:r>
                        <a:rPr lang="en-US" sz="1800" b="1" i="1" u="none" strike="noStrike" dirty="0">
                          <a:solidFill>
                            <a:srgbClr val="000000"/>
                          </a:solidFill>
                          <a:effectLst/>
                          <a:latin typeface="Calibri"/>
                        </a:rPr>
                        <a:t> 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800" b="1" i="0" u="none" strike="noStrike">
                          <a:solidFill>
                            <a:srgbClr val="000000"/>
                          </a:solidFill>
                          <a:effectLst/>
                          <a:latin typeface="Calibri"/>
                        </a:rPr>
                        <a:t>Escenario 0-Tendencial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ctr" fontAlgn="ctr"/>
                      <a:r>
                        <a:rPr lang="en-US" sz="1800" b="1" i="0" u="none" strike="noStrike">
                          <a:solidFill>
                            <a:srgbClr val="000000"/>
                          </a:solidFill>
                          <a:effectLst/>
                          <a:latin typeface="Calibri"/>
                        </a:rPr>
                        <a:t>Crec exportador  agro MOA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1800" b="1" i="0" u="none" strike="noStrike">
                          <a:solidFill>
                            <a:srgbClr val="000000"/>
                          </a:solidFill>
                          <a:effectLst/>
                          <a:latin typeface="Calibri"/>
                        </a:rPr>
                        <a:t>Crecimiento exportador MOI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800" b="1" i="0" u="none" strike="noStrike">
                          <a:solidFill>
                            <a:srgbClr val="000000"/>
                          </a:solidFill>
                          <a:effectLst/>
                          <a:latin typeface="Calibri"/>
                        </a:rPr>
                        <a:t>Sustitución impo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539665">
                <a:tc>
                  <a:txBody>
                    <a:bodyPr/>
                    <a:lstStyle/>
                    <a:p>
                      <a:pPr algn="l" fontAlgn="b"/>
                      <a:r>
                        <a:rPr lang="en-US" sz="2400" b="0" i="0" u="none" strike="noStrike" dirty="0">
                          <a:solidFill>
                            <a:srgbClr val="000000"/>
                          </a:solidFill>
                          <a:effectLst/>
                          <a:latin typeface="Calibri"/>
                        </a:rPr>
                        <a:t>% </a:t>
                      </a:r>
                      <a:r>
                        <a:rPr lang="en-US" sz="2400" b="0" i="0" u="none" strike="noStrike" dirty="0" err="1">
                          <a:solidFill>
                            <a:srgbClr val="000000"/>
                          </a:solidFill>
                          <a:effectLst/>
                          <a:latin typeface="Calibri"/>
                        </a:rPr>
                        <a:t>Ingreso</a:t>
                      </a:r>
                      <a:r>
                        <a:rPr lang="en-US" sz="2400" b="0" i="0" u="none" strike="noStrike" dirty="0">
                          <a:solidFill>
                            <a:srgbClr val="000000"/>
                          </a:solidFill>
                          <a:effectLst/>
                          <a:latin typeface="Calibri"/>
                        </a:rPr>
                        <a:t> </a:t>
                      </a:r>
                      <a:r>
                        <a:rPr lang="en-US" sz="2400" b="0" i="0" u="none" strike="noStrike" dirty="0" err="1">
                          <a:solidFill>
                            <a:srgbClr val="000000"/>
                          </a:solidFill>
                          <a:effectLst/>
                          <a:latin typeface="Calibri"/>
                        </a:rPr>
                        <a:t>Asalariados</a:t>
                      </a:r>
                      <a:endParaRPr lang="en-US" sz="2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49,44%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50,57%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50,36%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50,28%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49,00%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7244">
                <a:tc>
                  <a:txBody>
                    <a:bodyPr/>
                    <a:lstStyle/>
                    <a:p>
                      <a:pPr algn="l" fontAlgn="b"/>
                      <a:r>
                        <a:rPr lang="en-US" sz="2400" b="0" i="0" u="none" strike="noStrike" dirty="0" err="1">
                          <a:solidFill>
                            <a:srgbClr val="000000"/>
                          </a:solidFill>
                          <a:effectLst/>
                          <a:latin typeface="Calibri"/>
                        </a:rPr>
                        <a:t>Ingreso</a:t>
                      </a:r>
                      <a:r>
                        <a:rPr lang="en-US" sz="2400" b="0" i="0" u="none" strike="noStrike" dirty="0">
                          <a:solidFill>
                            <a:srgbClr val="000000"/>
                          </a:solidFill>
                          <a:effectLst/>
                          <a:latin typeface="Calibri"/>
                        </a:rPr>
                        <a:t> </a:t>
                      </a:r>
                      <a:r>
                        <a:rPr lang="en-US" sz="2400" b="0" i="0" u="none" strike="noStrike" dirty="0" err="1">
                          <a:solidFill>
                            <a:srgbClr val="000000"/>
                          </a:solidFill>
                          <a:effectLst/>
                          <a:latin typeface="Calibri"/>
                        </a:rPr>
                        <a:t>Quintil</a:t>
                      </a:r>
                      <a:r>
                        <a:rPr lang="en-US" sz="2400" b="0" i="0" u="none" strike="noStrike" dirty="0">
                          <a:solidFill>
                            <a:srgbClr val="000000"/>
                          </a:solidFill>
                          <a:effectLst/>
                          <a:latin typeface="Calibri"/>
                        </a:rPr>
                        <a:t> Mayor/</a:t>
                      </a:r>
                      <a:r>
                        <a:rPr lang="en-US" sz="2400" b="0" i="0" u="none" strike="noStrike" dirty="0" err="1">
                          <a:solidFill>
                            <a:srgbClr val="000000"/>
                          </a:solidFill>
                          <a:effectLst/>
                          <a:latin typeface="Calibri"/>
                        </a:rPr>
                        <a:t>quintil</a:t>
                      </a:r>
                      <a:r>
                        <a:rPr lang="en-US" sz="2400" b="0" i="0" u="none" strike="noStrike" dirty="0">
                          <a:solidFill>
                            <a:srgbClr val="000000"/>
                          </a:solidFill>
                          <a:effectLst/>
                          <a:latin typeface="Calibri"/>
                        </a:rPr>
                        <a:t> </a:t>
                      </a:r>
                      <a:r>
                        <a:rPr lang="en-US" sz="2400" b="0" i="0" u="none" strike="noStrike" dirty="0" err="1">
                          <a:solidFill>
                            <a:srgbClr val="000000"/>
                          </a:solidFill>
                          <a:effectLst/>
                          <a:latin typeface="Calibri"/>
                        </a:rPr>
                        <a:t>menor</a:t>
                      </a:r>
                      <a:endParaRPr lang="en-US" sz="2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1 CuadroTexto"/>
          <p:cNvSpPr txBox="1"/>
          <p:nvPr/>
        </p:nvSpPr>
        <p:spPr>
          <a:xfrm>
            <a:off x="401782" y="3906982"/>
            <a:ext cx="11083636" cy="830997"/>
          </a:xfrm>
          <a:prstGeom prst="rect">
            <a:avLst/>
          </a:prstGeom>
          <a:noFill/>
        </p:spPr>
        <p:txBody>
          <a:bodyPr wrap="square" rtlCol="0">
            <a:spAutoFit/>
          </a:bodyPr>
          <a:lstStyle/>
          <a:p>
            <a:pPr marL="285750" indent="-285750">
              <a:buFont typeface="Arial" panose="020B0604020202020204" pitchFamily="34" charset="0"/>
              <a:buChar char="•"/>
            </a:pPr>
            <a:r>
              <a:rPr lang="es-AR" sz="2400" dirty="0" smtClean="0"/>
              <a:t>Los escenarios son neutros en cuanto a distribución. El escenario sustitutivo reduce marginalmente la participación de los asalariados, pero no cambia la desigualdad.</a:t>
            </a:r>
            <a:endParaRPr lang="en-US" sz="2400" dirty="0"/>
          </a:p>
        </p:txBody>
      </p:sp>
      <p:sp>
        <p:nvSpPr>
          <p:cNvPr id="3" name="2 Rectángulo"/>
          <p:cNvSpPr/>
          <p:nvPr/>
        </p:nvSpPr>
        <p:spPr>
          <a:xfrm>
            <a:off x="10308493" y="6084516"/>
            <a:ext cx="1176925" cy="369332"/>
          </a:xfrm>
          <a:prstGeom prst="rect">
            <a:avLst/>
          </a:prstGeom>
        </p:spPr>
        <p:txBody>
          <a:bodyPr wrap="none">
            <a:spAutoFit/>
          </a:bodyPr>
          <a:lstStyle/>
          <a:p>
            <a:r>
              <a:rPr lang="es-AR" dirty="0">
                <a:hlinkClick r:id="rId2" action="ppaction://hlinksldjump"/>
              </a:rPr>
              <a:t>Escenarios</a:t>
            </a:r>
            <a:endParaRPr lang="en-US" dirty="0"/>
          </a:p>
        </p:txBody>
      </p:sp>
    </p:spTree>
    <p:extLst>
      <p:ext uri="{BB962C8B-B14F-4D97-AF65-F5344CB8AC3E}">
        <p14:creationId xmlns:p14="http://schemas.microsoft.com/office/powerpoint/2010/main" val="1701599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pattFill prst="pct25">
          <a:fgClr>
            <a:schemeClr val="accent3"/>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47127" y="104527"/>
            <a:ext cx="10980761" cy="727988"/>
          </a:xfrm>
        </p:spPr>
        <p:txBody>
          <a:bodyPr>
            <a:normAutofit/>
          </a:bodyPr>
          <a:lstStyle/>
          <a:p>
            <a:r>
              <a:rPr lang="es-AR" dirty="0" smtClean="0"/>
              <a:t>Primeros resultados: energía</a:t>
            </a:r>
            <a:endParaRPr lang="es-AR" dirty="0"/>
          </a:p>
        </p:txBody>
      </p:sp>
      <p:graphicFrame>
        <p:nvGraphicFramePr>
          <p:cNvPr id="6" name="5 Tabla"/>
          <p:cNvGraphicFramePr>
            <a:graphicFrameLocks noGrp="1"/>
          </p:cNvGraphicFramePr>
          <p:nvPr>
            <p:extLst>
              <p:ext uri="{D42A27DB-BD31-4B8C-83A1-F6EECF244321}">
                <p14:modId xmlns:p14="http://schemas.microsoft.com/office/powerpoint/2010/main" val="2659703828"/>
              </p:ext>
            </p:extLst>
          </p:nvPr>
        </p:nvGraphicFramePr>
        <p:xfrm>
          <a:off x="290947" y="872841"/>
          <a:ext cx="11416144" cy="2241124"/>
        </p:xfrm>
        <a:graphic>
          <a:graphicData uri="http://schemas.openxmlformats.org/drawingml/2006/table">
            <a:tbl>
              <a:tblPr/>
              <a:tblGrid>
                <a:gridCol w="3770172"/>
                <a:gridCol w="1690078"/>
                <a:gridCol w="1495068"/>
                <a:gridCol w="1450377"/>
                <a:gridCol w="1450377"/>
                <a:gridCol w="1560072"/>
              </a:tblGrid>
              <a:tr h="1219195">
                <a:tc>
                  <a:txBody>
                    <a:bodyPr/>
                    <a:lstStyle/>
                    <a:p>
                      <a:pPr algn="l" fontAlgn="b"/>
                      <a:r>
                        <a:rPr lang="en-US" sz="18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1" u="none" strike="noStrike" dirty="0" err="1">
                          <a:solidFill>
                            <a:srgbClr val="000000"/>
                          </a:solidFill>
                          <a:effectLst/>
                          <a:latin typeface="Calibri"/>
                        </a:rPr>
                        <a:t>Escenario</a:t>
                      </a:r>
                      <a:r>
                        <a:rPr lang="en-US" sz="1800" b="1" i="1" u="none" strike="noStrike" dirty="0">
                          <a:solidFill>
                            <a:srgbClr val="000000"/>
                          </a:solidFill>
                          <a:effectLst/>
                          <a:latin typeface="Calibri"/>
                        </a:rPr>
                        <a:t> 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800" b="1" i="0" u="none" strike="noStrike">
                          <a:solidFill>
                            <a:srgbClr val="000000"/>
                          </a:solidFill>
                          <a:effectLst/>
                          <a:latin typeface="Calibri"/>
                        </a:rPr>
                        <a:t>Escenario 0-Tendencial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ctr" fontAlgn="ctr"/>
                      <a:r>
                        <a:rPr lang="en-US" sz="1800" b="1" i="0" u="none" strike="noStrike">
                          <a:solidFill>
                            <a:srgbClr val="000000"/>
                          </a:solidFill>
                          <a:effectLst/>
                          <a:latin typeface="Calibri"/>
                        </a:rPr>
                        <a:t>Crec exportador  agro MOA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1800" b="1" i="0" u="none" strike="noStrike">
                          <a:solidFill>
                            <a:srgbClr val="000000"/>
                          </a:solidFill>
                          <a:effectLst/>
                          <a:latin typeface="Calibri"/>
                        </a:rPr>
                        <a:t>Crecimiento exportador MOI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800" b="1" i="0" u="none" strike="noStrike">
                          <a:solidFill>
                            <a:srgbClr val="000000"/>
                          </a:solidFill>
                          <a:effectLst/>
                          <a:latin typeface="Calibri"/>
                        </a:rPr>
                        <a:t>Sustitución impo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471055">
                <a:tc>
                  <a:txBody>
                    <a:bodyPr/>
                    <a:lstStyle/>
                    <a:p>
                      <a:pPr algn="l" fontAlgn="b"/>
                      <a:r>
                        <a:rPr lang="en-US" sz="2400" b="0" i="0" u="none" strike="noStrike" dirty="0" err="1">
                          <a:solidFill>
                            <a:srgbClr val="000000"/>
                          </a:solidFill>
                          <a:effectLst/>
                          <a:latin typeface="Calibri"/>
                        </a:rPr>
                        <a:t>Consumo</a:t>
                      </a:r>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Calibri"/>
                        </a:rPr>
                        <a:t>comb. </a:t>
                      </a:r>
                      <a:r>
                        <a:rPr lang="en-US" sz="2400" b="0" i="0" u="none" strike="noStrike" dirty="0" err="1" smtClean="0">
                          <a:solidFill>
                            <a:srgbClr val="000000"/>
                          </a:solidFill>
                          <a:effectLst/>
                          <a:latin typeface="Calibri"/>
                        </a:rPr>
                        <a:t>fósiles</a:t>
                      </a:r>
                      <a:endParaRPr lang="en-US" sz="2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AR" sz="2400" b="0" i="0" u="none" strike="noStrike" dirty="0">
                          <a:solidFill>
                            <a:schemeClr val="tx1"/>
                          </a:solidFill>
                          <a:effectLst/>
                          <a:latin typeface="Calibri"/>
                        </a:rPr>
                        <a:t>10.491.888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AR" sz="2400" b="0" i="0" u="none" strike="noStrike" dirty="0">
                          <a:solidFill>
                            <a:schemeClr val="tx1"/>
                          </a:solidFill>
                          <a:effectLst/>
                          <a:latin typeface="Calibri"/>
                        </a:rPr>
                        <a:t>14.817.150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AR" sz="2400" b="0" i="0" u="none" strike="noStrike" dirty="0">
                          <a:solidFill>
                            <a:schemeClr val="tx1"/>
                          </a:solidFill>
                          <a:effectLst/>
                          <a:latin typeface="Calibri"/>
                        </a:rPr>
                        <a:t>14.945.378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AR" sz="2400" b="0" i="0" u="none" strike="noStrike" dirty="0">
                          <a:solidFill>
                            <a:schemeClr val="tx1"/>
                          </a:solidFill>
                          <a:effectLst/>
                          <a:latin typeface="Calibri"/>
                        </a:rPr>
                        <a:t>15.008.359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AR" sz="2400" b="0" i="0" u="none" strike="noStrike" dirty="0">
                          <a:solidFill>
                            <a:schemeClr val="tx1"/>
                          </a:solidFill>
                          <a:effectLst/>
                          <a:latin typeface="Calibri"/>
                        </a:rPr>
                        <a:t>15.041.015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50874">
                <a:tc>
                  <a:txBody>
                    <a:bodyPr/>
                    <a:lstStyle/>
                    <a:p>
                      <a:pPr algn="l" fontAlgn="b"/>
                      <a:r>
                        <a:rPr lang="en-US" sz="2400" b="0" i="0" u="none" strike="noStrike" dirty="0">
                          <a:solidFill>
                            <a:srgbClr val="000000"/>
                          </a:solidFill>
                          <a:effectLst/>
                          <a:latin typeface="Calibri"/>
                        </a:rPr>
                        <a:t>Comb. </a:t>
                      </a:r>
                      <a:r>
                        <a:rPr lang="en-US" sz="2400" b="0" i="0" u="none" strike="noStrike" dirty="0" err="1">
                          <a:solidFill>
                            <a:srgbClr val="000000"/>
                          </a:solidFill>
                          <a:effectLst/>
                          <a:latin typeface="Calibri"/>
                        </a:rPr>
                        <a:t>Energía</a:t>
                      </a:r>
                      <a:r>
                        <a:rPr lang="en-US" sz="2400" b="0" i="0" u="none" strike="noStrike" dirty="0">
                          <a:solidFill>
                            <a:srgbClr val="000000"/>
                          </a:solidFill>
                          <a:effectLst/>
                          <a:latin typeface="Calibri"/>
                        </a:rPr>
                        <a:t> </a:t>
                      </a:r>
                      <a:r>
                        <a:rPr lang="en-US" sz="2400" b="0" i="0" u="none" strike="noStrike" dirty="0" err="1" smtClean="0">
                          <a:solidFill>
                            <a:srgbClr val="000000"/>
                          </a:solidFill>
                          <a:effectLst/>
                          <a:latin typeface="Calibri"/>
                        </a:rPr>
                        <a:t>eléct</a:t>
                      </a:r>
                      <a:r>
                        <a:rPr lang="en-US" sz="2400" b="0" i="0" u="none" strike="noStrike" dirty="0" smtClean="0">
                          <a:solidFill>
                            <a:srgbClr val="000000"/>
                          </a:solidFill>
                          <a:effectLst/>
                          <a:latin typeface="Calibri"/>
                        </a:rPr>
                        <a:t>./</a:t>
                      </a:r>
                      <a:r>
                        <a:rPr lang="en-US" sz="2400" b="0" i="0" u="none" strike="noStrike" dirty="0">
                          <a:solidFill>
                            <a:srgbClr val="000000"/>
                          </a:solidFill>
                          <a:effectLst/>
                          <a:latin typeface="Calibri"/>
                        </a:rPr>
                        <a:t>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AR" sz="2400" b="0" i="0" u="none" strike="noStrike" dirty="0">
                          <a:solidFill>
                            <a:schemeClr val="tx1"/>
                          </a:solidFill>
                          <a:effectLst/>
                          <a:latin typeface="Calibri"/>
                        </a:rPr>
                        <a:t>0,70%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AR" sz="2400" b="0" i="0" u="none" strike="noStrike" dirty="0">
                          <a:solidFill>
                            <a:schemeClr val="tx1"/>
                          </a:solidFill>
                          <a:effectLst/>
                          <a:latin typeface="Calibri"/>
                        </a:rPr>
                        <a:t>0,70%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AR" sz="2400" b="0" i="0" u="none" strike="noStrike" dirty="0">
                          <a:solidFill>
                            <a:schemeClr val="tx1"/>
                          </a:solidFill>
                          <a:effectLst/>
                          <a:latin typeface="Calibri"/>
                        </a:rPr>
                        <a:t>0,70%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AR" sz="2400" b="0" i="0" u="none" strike="noStrike" dirty="0">
                          <a:solidFill>
                            <a:schemeClr val="tx1"/>
                          </a:solidFill>
                          <a:effectLst/>
                          <a:latin typeface="Calibri"/>
                        </a:rPr>
                        <a:t>0,70%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AR" sz="2400" b="0" i="0" u="none" strike="noStrike" dirty="0">
                          <a:solidFill>
                            <a:schemeClr val="tx1"/>
                          </a:solidFill>
                          <a:effectLst/>
                          <a:latin typeface="Calibri"/>
                        </a:rPr>
                        <a:t>0,71%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2" name="1 CuadroTexto"/>
          <p:cNvSpPr txBox="1"/>
          <p:nvPr/>
        </p:nvSpPr>
        <p:spPr>
          <a:xfrm>
            <a:off x="221673" y="3740727"/>
            <a:ext cx="11416146" cy="2308324"/>
          </a:xfrm>
          <a:prstGeom prst="rect">
            <a:avLst/>
          </a:prstGeom>
          <a:noFill/>
        </p:spPr>
        <p:txBody>
          <a:bodyPr wrap="square" rtlCol="0">
            <a:spAutoFit/>
          </a:bodyPr>
          <a:lstStyle/>
          <a:p>
            <a:pPr marL="285750" indent="-285750">
              <a:buFont typeface="Arial" panose="020B0604020202020204" pitchFamily="34" charset="0"/>
              <a:buChar char="•"/>
            </a:pPr>
            <a:r>
              <a:rPr lang="es-AR" sz="2400" dirty="0"/>
              <a:t>El consumo de combustibles fósiles aumenta algo más que el PIB, con relación al escenario actual (</a:t>
            </a:r>
            <a:r>
              <a:rPr lang="es-AR" sz="2400" dirty="0" smtClean="0"/>
              <a:t>intensidad </a:t>
            </a:r>
            <a:r>
              <a:rPr lang="es-AR" sz="2400" dirty="0"/>
              <a:t>energética 2% mayor</a:t>
            </a:r>
            <a:r>
              <a:rPr lang="es-AR" sz="2400" dirty="0" smtClean="0"/>
              <a:t>). No </a:t>
            </a:r>
            <a:r>
              <a:rPr lang="es-AR" sz="2400" dirty="0"/>
              <a:t>hay diferencias relevantes entre escenarios</a:t>
            </a:r>
            <a:r>
              <a:rPr lang="es-AR" sz="2400" dirty="0" smtClean="0"/>
              <a:t>.</a:t>
            </a:r>
          </a:p>
          <a:p>
            <a:pPr marL="285750" indent="-285750">
              <a:buFont typeface="Arial" panose="020B0604020202020204" pitchFamily="34" charset="0"/>
              <a:buChar char="•"/>
            </a:pPr>
            <a:endParaRPr lang="es-AR" sz="2400" dirty="0"/>
          </a:p>
          <a:p>
            <a:pPr marL="285750" indent="-285750">
              <a:buFont typeface="Arial" panose="020B0604020202020204" pitchFamily="34" charset="0"/>
              <a:buChar char="•"/>
            </a:pPr>
            <a:r>
              <a:rPr lang="es-AR" sz="2400" dirty="0"/>
              <a:t>El consumo de energía eléctrica se ajusta al nivel del PIB, con independencia de los </a:t>
            </a:r>
            <a:r>
              <a:rPr lang="es-AR" sz="2400" dirty="0" smtClean="0"/>
              <a:t>escenarios</a:t>
            </a:r>
            <a:endParaRPr lang="es-AR" sz="2400" dirty="0"/>
          </a:p>
        </p:txBody>
      </p:sp>
      <p:sp>
        <p:nvSpPr>
          <p:cNvPr id="3" name="2 Rectángulo"/>
          <p:cNvSpPr/>
          <p:nvPr/>
        </p:nvSpPr>
        <p:spPr>
          <a:xfrm>
            <a:off x="10259646" y="5987496"/>
            <a:ext cx="1176925" cy="369332"/>
          </a:xfrm>
          <a:prstGeom prst="rect">
            <a:avLst/>
          </a:prstGeom>
        </p:spPr>
        <p:txBody>
          <a:bodyPr wrap="none">
            <a:spAutoFit/>
          </a:bodyPr>
          <a:lstStyle/>
          <a:p>
            <a:r>
              <a:rPr lang="es-AR" dirty="0">
                <a:hlinkClick r:id="rId2" action="ppaction://hlinksldjump"/>
              </a:rPr>
              <a:t>Escenarios</a:t>
            </a:r>
            <a:endParaRPr lang="en-US" dirty="0"/>
          </a:p>
        </p:txBody>
      </p:sp>
    </p:spTree>
    <p:extLst>
      <p:ext uri="{BB962C8B-B14F-4D97-AF65-F5344CB8AC3E}">
        <p14:creationId xmlns:p14="http://schemas.microsoft.com/office/powerpoint/2010/main" val="2755536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bg>
      <p:bgPr>
        <a:pattFill prst="pct25">
          <a:fgClr>
            <a:schemeClr val="accent3"/>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47127" y="104527"/>
            <a:ext cx="10980761" cy="727988"/>
          </a:xfrm>
        </p:spPr>
        <p:txBody>
          <a:bodyPr>
            <a:normAutofit/>
          </a:bodyPr>
          <a:lstStyle/>
          <a:p>
            <a:r>
              <a:rPr lang="es-AR" dirty="0" smtClean="0"/>
              <a:t>Primeros resultados</a:t>
            </a:r>
            <a:endParaRPr lang="es-AR" dirty="0"/>
          </a:p>
        </p:txBody>
      </p:sp>
      <p:sp>
        <p:nvSpPr>
          <p:cNvPr id="2" name="1 CuadroTexto"/>
          <p:cNvSpPr txBox="1"/>
          <p:nvPr/>
        </p:nvSpPr>
        <p:spPr>
          <a:xfrm>
            <a:off x="10016836" y="221673"/>
            <a:ext cx="1468582" cy="307777"/>
          </a:xfrm>
          <a:prstGeom prst="rect">
            <a:avLst/>
          </a:prstGeom>
          <a:noFill/>
        </p:spPr>
        <p:txBody>
          <a:bodyPr wrap="square" rtlCol="0">
            <a:spAutoFit/>
          </a:bodyPr>
          <a:lstStyle/>
          <a:p>
            <a:r>
              <a:rPr lang="es-AR" sz="1400" dirty="0" smtClean="0">
                <a:hlinkClick r:id="rId2" action="ppaction://hlinksldjump"/>
              </a:rPr>
              <a:t>Volver</a:t>
            </a:r>
            <a:endParaRPr lang="en-US" sz="1400" dirty="0"/>
          </a:p>
        </p:txBody>
      </p:sp>
      <p:graphicFrame>
        <p:nvGraphicFramePr>
          <p:cNvPr id="3" name="2 Tabla"/>
          <p:cNvGraphicFramePr>
            <a:graphicFrameLocks noGrp="1"/>
          </p:cNvGraphicFramePr>
          <p:nvPr>
            <p:extLst>
              <p:ext uri="{D42A27DB-BD31-4B8C-83A1-F6EECF244321}">
                <p14:modId xmlns:p14="http://schemas.microsoft.com/office/powerpoint/2010/main" val="3835533124"/>
              </p:ext>
            </p:extLst>
          </p:nvPr>
        </p:nvGraphicFramePr>
        <p:xfrm>
          <a:off x="232011" y="914385"/>
          <a:ext cx="11505065" cy="5486400"/>
        </p:xfrm>
        <a:graphic>
          <a:graphicData uri="http://schemas.openxmlformats.org/drawingml/2006/table">
            <a:tbl>
              <a:tblPr/>
              <a:tblGrid>
                <a:gridCol w="3799537"/>
                <a:gridCol w="1703241"/>
                <a:gridCol w="1506713"/>
                <a:gridCol w="1461676"/>
                <a:gridCol w="1461676"/>
                <a:gridCol w="1572222"/>
              </a:tblGrid>
              <a:tr h="833871">
                <a:tc>
                  <a:txBody>
                    <a:bodyPr/>
                    <a:lstStyle/>
                    <a:p>
                      <a:pPr algn="l" fontAlgn="b"/>
                      <a:r>
                        <a:rPr lang="es-AR" sz="20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AR" sz="2000" b="1" i="0" u="none" strike="noStrike" dirty="0">
                          <a:solidFill>
                            <a:srgbClr val="000000"/>
                          </a:solidFill>
                          <a:effectLst/>
                          <a:latin typeface="Calibri"/>
                        </a:rPr>
                        <a:t>Escenario 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AR" sz="2000" b="1" i="0" u="none" strike="noStrike">
                          <a:solidFill>
                            <a:srgbClr val="000000"/>
                          </a:solidFill>
                          <a:effectLst/>
                          <a:latin typeface="Calibri"/>
                        </a:rPr>
                        <a:t>Escenario 0-Tendencial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ctr" fontAlgn="ctr"/>
                      <a:r>
                        <a:rPr lang="es-AR" sz="2000" b="1" i="0" u="none" strike="noStrike">
                          <a:solidFill>
                            <a:srgbClr val="000000"/>
                          </a:solidFill>
                          <a:effectLst/>
                          <a:latin typeface="Calibri"/>
                        </a:rPr>
                        <a:t>Crec exportador  agro MOA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s-AR" sz="2000" b="1" i="0" u="none" strike="noStrike">
                          <a:solidFill>
                            <a:srgbClr val="000000"/>
                          </a:solidFill>
                          <a:effectLst/>
                          <a:latin typeface="Calibri"/>
                        </a:rPr>
                        <a:t>Crecimiento exportador MOI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AR" sz="2000" b="1" i="0" u="none" strike="noStrike" dirty="0">
                          <a:solidFill>
                            <a:srgbClr val="000000"/>
                          </a:solidFill>
                          <a:effectLst/>
                          <a:latin typeface="Calibri"/>
                        </a:rPr>
                        <a:t>Sustitución </a:t>
                      </a:r>
                      <a:r>
                        <a:rPr lang="es-AR" sz="2000" b="1" i="0" u="none" strike="noStrike" dirty="0" err="1">
                          <a:solidFill>
                            <a:srgbClr val="000000"/>
                          </a:solidFill>
                          <a:effectLst/>
                          <a:latin typeface="Calibri"/>
                        </a:rPr>
                        <a:t>impo</a:t>
                      </a:r>
                      <a:endParaRPr lang="es-AR" sz="20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77957">
                <a:tc>
                  <a:txBody>
                    <a:bodyPr/>
                    <a:lstStyle/>
                    <a:p>
                      <a:pPr algn="l" fontAlgn="b"/>
                      <a:r>
                        <a:rPr lang="es-AR" sz="2000" b="0" i="0" u="none" strike="noStrike" dirty="0">
                          <a:solidFill>
                            <a:srgbClr val="000000"/>
                          </a:solidFill>
                          <a:effectLst/>
                          <a:latin typeface="Calibri"/>
                        </a:rPr>
                        <a:t>Crecimiento 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41,40%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42,78%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43,22%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43,57%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957">
                <a:tc>
                  <a:txBody>
                    <a:bodyPr/>
                    <a:lstStyle/>
                    <a:p>
                      <a:pPr algn="l" fontAlgn="b"/>
                      <a:r>
                        <a:rPr lang="es-AR" sz="2000" b="0" i="0" u="none" strike="noStrike" dirty="0">
                          <a:solidFill>
                            <a:srgbClr val="000000"/>
                          </a:solidFill>
                          <a:effectLst/>
                          <a:latin typeface="Calibri"/>
                        </a:rPr>
                        <a:t>Consumo privado/PIB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60,75%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60,76%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60,65%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60,57%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59,94%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957">
                <a:tc>
                  <a:txBody>
                    <a:bodyPr/>
                    <a:lstStyle/>
                    <a:p>
                      <a:pPr algn="l" fontAlgn="b"/>
                      <a:r>
                        <a:rPr lang="es-AR" sz="2000" b="0" i="0" u="none" strike="noStrike" dirty="0">
                          <a:solidFill>
                            <a:srgbClr val="000000"/>
                          </a:solidFill>
                          <a:effectLst/>
                          <a:latin typeface="Calibri"/>
                        </a:rPr>
                        <a:t>% </a:t>
                      </a:r>
                      <a:r>
                        <a:rPr lang="es-AR" sz="2000" b="0" i="0" u="none" strike="noStrike" dirty="0" err="1">
                          <a:solidFill>
                            <a:srgbClr val="000000"/>
                          </a:solidFill>
                          <a:effectLst/>
                          <a:latin typeface="Calibri"/>
                        </a:rPr>
                        <a:t>inv</a:t>
                      </a:r>
                      <a:r>
                        <a:rPr lang="es-AR" sz="2000" b="0" i="0" u="none" strike="noStrike" dirty="0">
                          <a:solidFill>
                            <a:srgbClr val="000000"/>
                          </a:solidFill>
                          <a:effectLst/>
                          <a:latin typeface="Calibri"/>
                        </a:rPr>
                        <a:t>/</a:t>
                      </a:r>
                      <a:r>
                        <a:rPr lang="es-AR" sz="2000" b="0" i="0" u="none" strike="noStrike" dirty="0" err="1">
                          <a:solidFill>
                            <a:srgbClr val="000000"/>
                          </a:solidFill>
                          <a:effectLst/>
                          <a:latin typeface="Calibri"/>
                        </a:rPr>
                        <a:t>pib</a:t>
                      </a:r>
                      <a:endParaRPr lang="es-AR" sz="20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18,05%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17,84%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17,76%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17,75%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957">
                <a:tc>
                  <a:txBody>
                    <a:bodyPr/>
                    <a:lstStyle/>
                    <a:p>
                      <a:pPr algn="l" fontAlgn="b"/>
                      <a:r>
                        <a:rPr lang="es-AR" sz="2000" b="0" i="0" u="none" strike="noStrike" dirty="0">
                          <a:solidFill>
                            <a:srgbClr val="000000"/>
                          </a:solidFill>
                          <a:effectLst/>
                          <a:latin typeface="Calibri"/>
                        </a:rPr>
                        <a:t>% VA </a:t>
                      </a:r>
                      <a:r>
                        <a:rPr lang="es-AR" sz="2000" b="0" i="0" u="none" strike="noStrike" dirty="0" err="1">
                          <a:solidFill>
                            <a:srgbClr val="000000"/>
                          </a:solidFill>
                          <a:effectLst/>
                          <a:latin typeface="Calibri"/>
                        </a:rPr>
                        <a:t>agropec</a:t>
                      </a:r>
                      <a:r>
                        <a:rPr lang="es-AR" sz="2000" b="0" i="0" u="none" strike="noStrike" dirty="0">
                          <a:solidFill>
                            <a:srgbClr val="000000"/>
                          </a:solidFill>
                          <a:effectLst/>
                          <a:latin typeface="Calibri"/>
                        </a:rPr>
                        <a:t>/PIB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6,49%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6,14%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6,24%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6,12%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6,09%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854">
                <a:tc>
                  <a:txBody>
                    <a:bodyPr/>
                    <a:lstStyle/>
                    <a:p>
                      <a:pPr algn="l" fontAlgn="b"/>
                      <a:r>
                        <a:rPr lang="es-AR" sz="2000" b="0" i="0" u="none" strike="noStrike">
                          <a:solidFill>
                            <a:srgbClr val="000000"/>
                          </a:solidFill>
                          <a:effectLst/>
                          <a:latin typeface="Calibri"/>
                        </a:rPr>
                        <a:t>% VA MOA/PIB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4,81%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4,78%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4,93%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4,77%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4,74%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957">
                <a:tc>
                  <a:txBody>
                    <a:bodyPr/>
                    <a:lstStyle/>
                    <a:p>
                      <a:pPr algn="l" fontAlgn="b"/>
                      <a:r>
                        <a:rPr lang="es-AR" sz="2000" b="0" i="0" u="none" strike="noStrike" dirty="0">
                          <a:solidFill>
                            <a:srgbClr val="000000"/>
                          </a:solidFill>
                          <a:effectLst/>
                          <a:latin typeface="Calibri"/>
                        </a:rPr>
                        <a:t>% VA MOI/PIB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13,56%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13,88%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13,85%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14,18%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957">
                <a:tc>
                  <a:txBody>
                    <a:bodyPr/>
                    <a:lstStyle/>
                    <a:p>
                      <a:pPr algn="l" fontAlgn="b"/>
                      <a:r>
                        <a:rPr lang="es-AR" sz="2000" b="0" i="0" u="none" strike="noStrike" dirty="0">
                          <a:solidFill>
                            <a:schemeClr val="accent2">
                              <a:lumMod val="50000"/>
                            </a:schemeClr>
                          </a:solidFill>
                          <a:effectLst/>
                          <a:latin typeface="Calibri"/>
                        </a:rPr>
                        <a:t>Brecha privada/PIB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4,01%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0,24%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0,68%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0,88%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2,38%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7957">
                <a:tc>
                  <a:txBody>
                    <a:bodyPr/>
                    <a:lstStyle/>
                    <a:p>
                      <a:pPr algn="l" fontAlgn="b"/>
                      <a:r>
                        <a:rPr lang="es-AR" sz="2000" b="0" i="0" u="none" strike="noStrike" dirty="0">
                          <a:solidFill>
                            <a:schemeClr val="accent2">
                              <a:lumMod val="50000"/>
                            </a:schemeClr>
                          </a:solidFill>
                          <a:effectLst/>
                          <a:latin typeface="Calibri"/>
                        </a:rPr>
                        <a:t>Brecha sector público/PIB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chemeClr val="accent2">
                              <a:lumMod val="50000"/>
                            </a:schemeClr>
                          </a:solidFill>
                          <a:effectLst/>
                          <a:latin typeface="Calibri"/>
                        </a:rPr>
                        <a:t>-4,29%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-2,16%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chemeClr val="accent2">
                              <a:lumMod val="50000"/>
                            </a:schemeClr>
                          </a:solidFill>
                          <a:effectLst/>
                          <a:latin typeface="Calibri"/>
                        </a:rPr>
                        <a:t>-2,00%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chemeClr val="accent2">
                              <a:lumMod val="50000"/>
                            </a:schemeClr>
                          </a:solidFill>
                          <a:effectLst/>
                          <a:latin typeface="Calibri"/>
                        </a:rPr>
                        <a:t>-1,93%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chemeClr val="accent2">
                              <a:lumMod val="50000"/>
                            </a:schemeClr>
                          </a:solidFill>
                          <a:effectLst/>
                          <a:latin typeface="Calibri"/>
                        </a:rPr>
                        <a:t>-1,47%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7957">
                <a:tc>
                  <a:txBody>
                    <a:bodyPr/>
                    <a:lstStyle/>
                    <a:p>
                      <a:pPr algn="l" fontAlgn="b"/>
                      <a:r>
                        <a:rPr lang="es-AR" sz="2000" b="0" i="0" u="none" strike="noStrike" dirty="0">
                          <a:solidFill>
                            <a:schemeClr val="accent2">
                              <a:lumMod val="50000"/>
                            </a:schemeClr>
                          </a:solidFill>
                          <a:effectLst/>
                          <a:latin typeface="Calibri"/>
                        </a:rPr>
                        <a:t>Brecha externa/PIB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0,29%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1,92%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chemeClr val="accent2">
                              <a:lumMod val="50000"/>
                            </a:schemeClr>
                          </a:solidFill>
                          <a:effectLst/>
                          <a:latin typeface="Calibri"/>
                        </a:rPr>
                        <a:t>1,32%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chemeClr val="accent2">
                              <a:lumMod val="50000"/>
                            </a:schemeClr>
                          </a:solidFill>
                          <a:effectLst/>
                          <a:latin typeface="Calibri"/>
                        </a:rPr>
                        <a:t>1,06%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-0,92%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7957">
                <a:tc>
                  <a:txBody>
                    <a:bodyPr/>
                    <a:lstStyle/>
                    <a:p>
                      <a:pPr algn="l" fontAlgn="b"/>
                      <a:r>
                        <a:rPr lang="es-AR" sz="2000" b="0" i="0" u="none" strike="noStrike" dirty="0">
                          <a:solidFill>
                            <a:schemeClr val="accent2">
                              <a:lumMod val="50000"/>
                            </a:schemeClr>
                          </a:solidFill>
                          <a:effectLst/>
                          <a:latin typeface="Calibri"/>
                        </a:rPr>
                        <a:t>Apertura externa (</a:t>
                      </a:r>
                      <a:r>
                        <a:rPr lang="es-AR" sz="2000" b="0" i="0" u="none" strike="noStrike" dirty="0" err="1">
                          <a:solidFill>
                            <a:schemeClr val="accent2">
                              <a:lumMod val="50000"/>
                            </a:schemeClr>
                          </a:solidFill>
                          <a:effectLst/>
                          <a:latin typeface="Calibri"/>
                        </a:rPr>
                        <a:t>Expo+impo</a:t>
                      </a:r>
                      <a:r>
                        <a:rPr lang="es-AR" sz="2000" b="0" i="0" u="none" strike="noStrike" dirty="0">
                          <a:solidFill>
                            <a:schemeClr val="accent2">
                              <a:lumMod val="50000"/>
                            </a:schemeClr>
                          </a:solidFill>
                          <a:effectLst/>
                          <a:latin typeface="Calibri"/>
                        </a:rPr>
                        <a:t>)/2/PIB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15,31%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15,50%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15,72%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15,92%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2">
                              <a:lumMod val="50000"/>
                            </a:schemeClr>
                          </a:solidFill>
                          <a:effectLst/>
                          <a:latin typeface="Calibri"/>
                        </a:rPr>
                        <a:t>13,37%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7957">
                <a:tc>
                  <a:txBody>
                    <a:bodyPr/>
                    <a:lstStyle/>
                    <a:p>
                      <a:pPr algn="l" fontAlgn="b"/>
                      <a:r>
                        <a:rPr lang="es-AR" sz="2000" b="0" i="0" u="none" strike="noStrike" dirty="0">
                          <a:solidFill>
                            <a:srgbClr val="000000"/>
                          </a:solidFill>
                          <a:effectLst/>
                          <a:latin typeface="Calibri"/>
                        </a:rPr>
                        <a:t>% Ingreso Asalariados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49,44%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50,57%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50,36%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50,28%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49,00%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957">
                <a:tc>
                  <a:txBody>
                    <a:bodyPr/>
                    <a:lstStyle/>
                    <a:p>
                      <a:pPr algn="l" fontAlgn="b"/>
                      <a:r>
                        <a:rPr lang="es-AR" sz="2000" b="0" i="0" u="none" strike="noStrike" dirty="0">
                          <a:solidFill>
                            <a:srgbClr val="000000"/>
                          </a:solidFill>
                          <a:effectLst/>
                          <a:latin typeface="Calibri"/>
                        </a:rPr>
                        <a:t>Ingreso Quintil Mayor/quintil menor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957">
                <a:tc>
                  <a:txBody>
                    <a:bodyPr/>
                    <a:lstStyle/>
                    <a:p>
                      <a:pPr algn="l" fontAlgn="b"/>
                      <a:r>
                        <a:rPr lang="es-AR" sz="2000" b="0" i="0" u="none" strike="noStrike" dirty="0">
                          <a:solidFill>
                            <a:schemeClr val="accent6">
                              <a:lumMod val="50000"/>
                            </a:schemeClr>
                          </a:solidFill>
                          <a:effectLst/>
                          <a:latin typeface="Calibri"/>
                        </a:rPr>
                        <a:t>Consumo </a:t>
                      </a:r>
                      <a:r>
                        <a:rPr lang="es-AR" sz="2000" b="0" i="0" u="none" strike="noStrike" dirty="0" err="1">
                          <a:solidFill>
                            <a:schemeClr val="accent6">
                              <a:lumMod val="50000"/>
                            </a:schemeClr>
                          </a:solidFill>
                          <a:effectLst/>
                          <a:latin typeface="Calibri"/>
                        </a:rPr>
                        <a:t>comb</a:t>
                      </a:r>
                      <a:r>
                        <a:rPr lang="es-AR" sz="2000" b="0" i="0" u="none" strike="noStrike" dirty="0">
                          <a:solidFill>
                            <a:schemeClr val="accent6">
                              <a:lumMod val="50000"/>
                            </a:schemeClr>
                          </a:solidFill>
                          <a:effectLst/>
                          <a:latin typeface="Calibri"/>
                        </a:rPr>
                        <a:t> fósiles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6">
                              <a:lumMod val="50000"/>
                            </a:schemeClr>
                          </a:solidFill>
                          <a:effectLst/>
                          <a:latin typeface="Calibri"/>
                        </a:rPr>
                        <a:t>10.491.888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6">
                              <a:lumMod val="50000"/>
                            </a:schemeClr>
                          </a:solidFill>
                          <a:effectLst/>
                          <a:latin typeface="Calibri"/>
                        </a:rPr>
                        <a:t>14.817.150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6">
                              <a:lumMod val="50000"/>
                            </a:schemeClr>
                          </a:solidFill>
                          <a:effectLst/>
                          <a:latin typeface="Calibri"/>
                        </a:rPr>
                        <a:t>14.945.378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6">
                              <a:lumMod val="50000"/>
                            </a:schemeClr>
                          </a:solidFill>
                          <a:effectLst/>
                          <a:latin typeface="Calibri"/>
                        </a:rPr>
                        <a:t>15.008.359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6">
                              <a:lumMod val="50000"/>
                            </a:schemeClr>
                          </a:solidFill>
                          <a:effectLst/>
                          <a:latin typeface="Calibri"/>
                        </a:rPr>
                        <a:t>15.041.015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7957">
                <a:tc>
                  <a:txBody>
                    <a:bodyPr/>
                    <a:lstStyle/>
                    <a:p>
                      <a:pPr algn="l" fontAlgn="b"/>
                      <a:r>
                        <a:rPr lang="es-AR" sz="2000" b="0" i="0" u="none" strike="noStrike" dirty="0" err="1">
                          <a:solidFill>
                            <a:schemeClr val="accent6">
                              <a:lumMod val="50000"/>
                            </a:schemeClr>
                          </a:solidFill>
                          <a:effectLst/>
                          <a:latin typeface="Calibri"/>
                        </a:rPr>
                        <a:t>Comb</a:t>
                      </a:r>
                      <a:r>
                        <a:rPr lang="es-AR" sz="2000" b="0" i="0" u="none" strike="noStrike" dirty="0">
                          <a:solidFill>
                            <a:schemeClr val="accent6">
                              <a:lumMod val="50000"/>
                            </a:schemeClr>
                          </a:solidFill>
                          <a:effectLst/>
                          <a:latin typeface="Calibri"/>
                        </a:rPr>
                        <a:t>. Energía </a:t>
                      </a:r>
                      <a:r>
                        <a:rPr lang="es-AR" sz="2000" b="0" i="0" u="none" strike="noStrike" dirty="0" err="1">
                          <a:solidFill>
                            <a:schemeClr val="accent6">
                              <a:lumMod val="50000"/>
                            </a:schemeClr>
                          </a:solidFill>
                          <a:effectLst/>
                          <a:latin typeface="Calibri"/>
                        </a:rPr>
                        <a:t>eléct</a:t>
                      </a:r>
                      <a:r>
                        <a:rPr lang="es-AR" sz="2000" b="0" i="0" u="none" strike="noStrike" dirty="0">
                          <a:solidFill>
                            <a:schemeClr val="accent6">
                              <a:lumMod val="50000"/>
                            </a:schemeClr>
                          </a:solidFill>
                          <a:effectLst/>
                          <a:latin typeface="Calibri"/>
                        </a:rPr>
                        <a:t>/PIB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6">
                              <a:lumMod val="50000"/>
                            </a:schemeClr>
                          </a:solidFill>
                          <a:effectLst/>
                          <a:latin typeface="Calibri"/>
                        </a:rPr>
                        <a:t>0,70%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6">
                              <a:lumMod val="50000"/>
                            </a:schemeClr>
                          </a:solidFill>
                          <a:effectLst/>
                          <a:latin typeface="Calibri"/>
                        </a:rPr>
                        <a:t>0,70%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6">
                              <a:lumMod val="50000"/>
                            </a:schemeClr>
                          </a:solidFill>
                          <a:effectLst/>
                          <a:latin typeface="Calibri"/>
                        </a:rPr>
                        <a:t>0,70%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6">
                              <a:lumMod val="50000"/>
                            </a:schemeClr>
                          </a:solidFill>
                          <a:effectLst/>
                          <a:latin typeface="Calibri"/>
                        </a:rPr>
                        <a:t>0,70%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chemeClr val="accent6">
                              <a:lumMod val="50000"/>
                            </a:schemeClr>
                          </a:solidFill>
                          <a:effectLst/>
                          <a:latin typeface="Calibri"/>
                        </a:rPr>
                        <a:t>0,71%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7957">
                <a:tc>
                  <a:txBody>
                    <a:bodyPr/>
                    <a:lstStyle/>
                    <a:p>
                      <a:pPr algn="l" fontAlgn="b"/>
                      <a:r>
                        <a:rPr lang="es-AR" sz="2000" b="0" i="0" u="none" strike="noStrike" dirty="0">
                          <a:solidFill>
                            <a:srgbClr val="000000"/>
                          </a:solidFill>
                          <a:effectLst/>
                          <a:latin typeface="Calibri"/>
                        </a:rPr>
                        <a:t>Relación inversión </a:t>
                      </a:r>
                      <a:r>
                        <a:rPr lang="es-AR" sz="2000" b="0" i="0" u="none" strike="noStrike" dirty="0" err="1" smtClean="0">
                          <a:solidFill>
                            <a:srgbClr val="000000"/>
                          </a:solidFill>
                          <a:effectLst/>
                          <a:latin typeface="Calibri"/>
                        </a:rPr>
                        <a:t>prev</a:t>
                      </a:r>
                      <a:r>
                        <a:rPr lang="es-AR" sz="2000" b="0" i="0" u="none" strike="noStrike" dirty="0" smtClean="0">
                          <a:solidFill>
                            <a:srgbClr val="000000"/>
                          </a:solidFill>
                          <a:effectLst/>
                          <a:latin typeface="Calibri"/>
                        </a:rPr>
                        <a:t>/requerida</a:t>
                      </a:r>
                      <a:endParaRPr lang="es-AR" sz="20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AR" sz="20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78013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bg>
      <p:bgPr>
        <a:pattFill prst="pct25">
          <a:fgClr>
            <a:schemeClr val="accent3"/>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9798" y="76817"/>
            <a:ext cx="9397418" cy="727988"/>
          </a:xfrm>
        </p:spPr>
        <p:txBody>
          <a:bodyPr>
            <a:normAutofit/>
          </a:bodyPr>
          <a:lstStyle/>
          <a:p>
            <a:r>
              <a:rPr lang="es-AR" dirty="0" smtClean="0"/>
              <a:t>Primeros resultados: políticas sectoriales</a:t>
            </a:r>
            <a:endParaRPr lang="es-AR" dirty="0"/>
          </a:p>
        </p:txBody>
      </p:sp>
      <p:graphicFrame>
        <p:nvGraphicFramePr>
          <p:cNvPr id="3" name="2 Tabla"/>
          <p:cNvGraphicFramePr>
            <a:graphicFrameLocks noGrp="1"/>
          </p:cNvGraphicFramePr>
          <p:nvPr>
            <p:extLst>
              <p:ext uri="{D42A27DB-BD31-4B8C-83A1-F6EECF244321}">
                <p14:modId xmlns:p14="http://schemas.microsoft.com/office/powerpoint/2010/main" val="375144960"/>
              </p:ext>
            </p:extLst>
          </p:nvPr>
        </p:nvGraphicFramePr>
        <p:xfrm>
          <a:off x="96983" y="781841"/>
          <a:ext cx="11928761" cy="3289574"/>
        </p:xfrm>
        <a:graphic>
          <a:graphicData uri="http://schemas.openxmlformats.org/drawingml/2006/table">
            <a:tbl>
              <a:tblPr/>
              <a:tblGrid>
                <a:gridCol w="4384317"/>
                <a:gridCol w="1321112"/>
                <a:gridCol w="1653961"/>
                <a:gridCol w="1423744"/>
                <a:gridCol w="1693676"/>
                <a:gridCol w="1451951"/>
              </a:tblGrid>
              <a:tr h="992368">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2000" b="1" i="0" u="none" strike="noStrike" kern="1200" dirty="0">
                          <a:solidFill>
                            <a:srgbClr val="000000"/>
                          </a:solidFill>
                          <a:effectLst/>
                          <a:latin typeface="Calibri"/>
                          <a:ea typeface="+mn-ea"/>
                          <a:cs typeface="+mn-cs"/>
                        </a:rPr>
                        <a:t>Base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algn="ctr" defTabSz="914400" rtl="0" eaLnBrk="1" fontAlgn="b" latinLnBrk="0" hangingPunct="1"/>
                      <a:r>
                        <a:rPr lang="en-US" sz="2000" b="1" i="0" u="none" strike="noStrike" kern="1200" dirty="0" err="1" smtClean="0">
                          <a:solidFill>
                            <a:srgbClr val="000000"/>
                          </a:solidFill>
                          <a:effectLst/>
                          <a:latin typeface="Calibri"/>
                          <a:ea typeface="+mn-ea"/>
                          <a:cs typeface="+mn-cs"/>
                        </a:rPr>
                        <a:t>Redistribución</a:t>
                      </a:r>
                      <a:endParaRPr lang="en-US" sz="2000" b="1"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marL="0" algn="ctr" defTabSz="914400" rtl="0" eaLnBrk="1" fontAlgn="b" latinLnBrk="0" hangingPunct="1"/>
                      <a:r>
                        <a:rPr lang="en-US" sz="2000" b="1" i="0" u="none" strike="noStrike" kern="1200" dirty="0" smtClean="0">
                          <a:solidFill>
                            <a:srgbClr val="000000"/>
                          </a:solidFill>
                          <a:effectLst/>
                          <a:latin typeface="Calibri"/>
                          <a:ea typeface="+mn-ea"/>
                          <a:cs typeface="+mn-cs"/>
                        </a:rPr>
                        <a:t>Política </a:t>
                      </a:r>
                      <a:r>
                        <a:rPr lang="en-US" sz="2000" b="1" i="0" u="none" strike="noStrike" kern="1200" dirty="0" err="1" smtClean="0">
                          <a:solidFill>
                            <a:srgbClr val="000000"/>
                          </a:solidFill>
                          <a:effectLst/>
                          <a:latin typeface="Calibri"/>
                          <a:ea typeface="+mn-ea"/>
                          <a:cs typeface="+mn-cs"/>
                        </a:rPr>
                        <a:t>transporte</a:t>
                      </a:r>
                      <a:endParaRPr lang="en-US" sz="2000" b="1"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en-US" sz="2000" b="1" i="0" u="none" strike="noStrike" kern="1200" dirty="0" err="1" smtClean="0">
                          <a:solidFill>
                            <a:srgbClr val="000000"/>
                          </a:solidFill>
                          <a:effectLst/>
                          <a:latin typeface="Calibri"/>
                          <a:ea typeface="+mn-ea"/>
                          <a:cs typeface="+mn-cs"/>
                        </a:rPr>
                        <a:t>Expansión</a:t>
                      </a:r>
                      <a:r>
                        <a:rPr lang="en-US" sz="2000" b="1" i="0" u="none" strike="noStrike" kern="1200" dirty="0" smtClean="0">
                          <a:solidFill>
                            <a:srgbClr val="000000"/>
                          </a:solidFill>
                          <a:effectLst/>
                          <a:latin typeface="Calibri"/>
                          <a:ea typeface="+mn-ea"/>
                          <a:cs typeface="+mn-cs"/>
                        </a:rPr>
                        <a:t> </a:t>
                      </a:r>
                      <a:r>
                        <a:rPr lang="en-US" sz="2000" b="1" i="0" u="none" strike="noStrike" kern="1200" dirty="0" err="1">
                          <a:solidFill>
                            <a:srgbClr val="000000"/>
                          </a:solidFill>
                          <a:effectLst/>
                          <a:latin typeface="Calibri"/>
                          <a:ea typeface="+mn-ea"/>
                          <a:cs typeface="+mn-cs"/>
                        </a:rPr>
                        <a:t>hidrocarburos</a:t>
                      </a:r>
                      <a:endParaRPr lang="en-US" sz="2000" b="1"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marL="0" algn="ctr" defTabSz="914400" rtl="0" eaLnBrk="1" fontAlgn="b" latinLnBrk="0" hangingPunct="1"/>
                      <a:r>
                        <a:rPr lang="es-AR" sz="2000" b="1" i="0" u="none" strike="noStrike" kern="1200" dirty="0" smtClean="0">
                          <a:solidFill>
                            <a:srgbClr val="000000"/>
                          </a:solidFill>
                          <a:effectLst/>
                          <a:latin typeface="Calibri"/>
                          <a:ea typeface="+mn-ea"/>
                          <a:cs typeface="+mn-cs"/>
                        </a:rPr>
                        <a:t>Sustitución termo. p/ </a:t>
                      </a:r>
                      <a:r>
                        <a:rPr lang="es-AR" sz="2000" b="1" i="0" u="none" strike="noStrike" kern="1200" dirty="0" err="1" smtClean="0">
                          <a:solidFill>
                            <a:srgbClr val="000000"/>
                          </a:solidFill>
                          <a:effectLst/>
                          <a:latin typeface="Calibri"/>
                          <a:ea typeface="+mn-ea"/>
                          <a:cs typeface="+mn-cs"/>
                        </a:rPr>
                        <a:t>hidro</a:t>
                      </a:r>
                      <a:r>
                        <a:rPr lang="es-AR" sz="2000" b="1" i="0" u="none" strike="noStrike" kern="1200" dirty="0" smtClean="0">
                          <a:solidFill>
                            <a:srgbClr val="000000"/>
                          </a:solidFill>
                          <a:effectLst/>
                          <a:latin typeface="Calibri"/>
                          <a:ea typeface="+mn-ea"/>
                          <a:cs typeface="+mn-cs"/>
                        </a:rPr>
                        <a:t>.</a:t>
                      </a:r>
                      <a:endParaRPr lang="es-AR" sz="2000" b="1"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376726">
                <a:tc>
                  <a:txBody>
                    <a:bodyPr/>
                    <a:lstStyle/>
                    <a:p>
                      <a:pPr marL="0" algn="ctr" defTabSz="914400" rtl="0" eaLnBrk="1" fontAlgn="b" latinLnBrk="0" hangingPunct="1"/>
                      <a:r>
                        <a:rPr lang="en-US" sz="2000" b="0" i="0" u="none" strike="noStrike" kern="1200" dirty="0" err="1">
                          <a:solidFill>
                            <a:srgbClr val="000000"/>
                          </a:solidFill>
                          <a:effectLst/>
                          <a:latin typeface="Calibri"/>
                          <a:ea typeface="+mn-ea"/>
                          <a:cs typeface="+mn-cs"/>
                        </a:rPr>
                        <a:t>Brecha</a:t>
                      </a:r>
                      <a:r>
                        <a:rPr lang="en-US" sz="2000" b="0" i="0" u="none" strike="noStrike" kern="1200" dirty="0">
                          <a:solidFill>
                            <a:srgbClr val="000000"/>
                          </a:solidFill>
                          <a:effectLst/>
                          <a:latin typeface="Calibri"/>
                          <a:ea typeface="+mn-ea"/>
                          <a:cs typeface="+mn-cs"/>
                        </a:rPr>
                        <a:t> </a:t>
                      </a:r>
                      <a:r>
                        <a:rPr lang="en-US" sz="2000" b="0" i="0" u="none" strike="noStrike" kern="1200" dirty="0" err="1">
                          <a:solidFill>
                            <a:srgbClr val="000000"/>
                          </a:solidFill>
                          <a:effectLst/>
                          <a:latin typeface="Calibri"/>
                          <a:ea typeface="+mn-ea"/>
                          <a:cs typeface="+mn-cs"/>
                        </a:rPr>
                        <a:t>privada</a:t>
                      </a:r>
                      <a:r>
                        <a:rPr lang="en-US" sz="2000" b="0" i="0" u="none" strike="noStrike" kern="1200" dirty="0">
                          <a:solidFill>
                            <a:srgbClr val="000000"/>
                          </a:solidFill>
                          <a:effectLst/>
                          <a:latin typeface="Calibri"/>
                          <a:ea typeface="+mn-ea"/>
                          <a:cs typeface="+mn-cs"/>
                        </a:rPr>
                        <a:t>/PIB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4,48%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3,82%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4,47%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a:solidFill>
                            <a:srgbClr val="000000"/>
                          </a:solidFill>
                          <a:effectLst/>
                          <a:latin typeface="Calibri"/>
                          <a:ea typeface="+mn-ea"/>
                          <a:cs typeface="+mn-cs"/>
                        </a:rPr>
                        <a:t>4,75%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a:solidFill>
                            <a:srgbClr val="000000"/>
                          </a:solidFill>
                          <a:effectLst/>
                          <a:latin typeface="Calibri"/>
                          <a:ea typeface="+mn-ea"/>
                          <a:cs typeface="+mn-cs"/>
                        </a:rPr>
                        <a:t>4,50%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6726">
                <a:tc>
                  <a:txBody>
                    <a:bodyPr/>
                    <a:lstStyle/>
                    <a:p>
                      <a:pPr marL="0" algn="ctr" defTabSz="914400" rtl="0" eaLnBrk="1" fontAlgn="b" latinLnBrk="0" hangingPunct="1"/>
                      <a:r>
                        <a:rPr lang="en-US" sz="2000" b="0" i="0" u="none" strike="noStrike" kern="1200" dirty="0" err="1">
                          <a:solidFill>
                            <a:srgbClr val="000000"/>
                          </a:solidFill>
                          <a:effectLst/>
                          <a:latin typeface="Calibri"/>
                          <a:ea typeface="+mn-ea"/>
                          <a:cs typeface="+mn-cs"/>
                        </a:rPr>
                        <a:t>Brecha</a:t>
                      </a:r>
                      <a:r>
                        <a:rPr lang="en-US" sz="2000" b="0" i="0" u="none" strike="noStrike" kern="1200" dirty="0">
                          <a:solidFill>
                            <a:srgbClr val="000000"/>
                          </a:solidFill>
                          <a:effectLst/>
                          <a:latin typeface="Calibri"/>
                          <a:ea typeface="+mn-ea"/>
                          <a:cs typeface="+mn-cs"/>
                        </a:rPr>
                        <a:t> sector </a:t>
                      </a:r>
                      <a:r>
                        <a:rPr lang="en-US" sz="2000" b="0" i="0" u="none" strike="noStrike" kern="1200" dirty="0" err="1">
                          <a:solidFill>
                            <a:srgbClr val="000000"/>
                          </a:solidFill>
                          <a:effectLst/>
                          <a:latin typeface="Calibri"/>
                          <a:ea typeface="+mn-ea"/>
                          <a:cs typeface="+mn-cs"/>
                        </a:rPr>
                        <a:t>público</a:t>
                      </a:r>
                      <a:r>
                        <a:rPr lang="en-US" sz="2000" b="0" i="0" u="none" strike="noStrike" kern="1200" dirty="0">
                          <a:solidFill>
                            <a:srgbClr val="000000"/>
                          </a:solidFill>
                          <a:effectLst/>
                          <a:latin typeface="Calibri"/>
                          <a:ea typeface="+mn-ea"/>
                          <a:cs typeface="+mn-cs"/>
                        </a:rPr>
                        <a:t>/PIB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-6,50%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-5,97%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-6,48%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-6,27%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a:solidFill>
                            <a:srgbClr val="000000"/>
                          </a:solidFill>
                          <a:effectLst/>
                          <a:latin typeface="Calibri"/>
                          <a:ea typeface="+mn-ea"/>
                          <a:cs typeface="+mn-cs"/>
                        </a:rPr>
                        <a:t>-6,49%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6726">
                <a:tc>
                  <a:txBody>
                    <a:bodyPr/>
                    <a:lstStyle/>
                    <a:p>
                      <a:pPr marL="0" algn="ctr" defTabSz="914400" rtl="0" eaLnBrk="1" fontAlgn="b" latinLnBrk="0" hangingPunct="1"/>
                      <a:r>
                        <a:rPr lang="en-US" sz="2000" b="0" i="0" u="none" strike="noStrike" kern="1200" dirty="0" err="1">
                          <a:solidFill>
                            <a:srgbClr val="000000"/>
                          </a:solidFill>
                          <a:effectLst/>
                          <a:latin typeface="Calibri"/>
                          <a:ea typeface="+mn-ea"/>
                          <a:cs typeface="+mn-cs"/>
                        </a:rPr>
                        <a:t>Brecha</a:t>
                      </a:r>
                      <a:r>
                        <a:rPr lang="en-US" sz="2000" b="0" i="0" u="none" strike="noStrike" kern="1200" dirty="0">
                          <a:solidFill>
                            <a:srgbClr val="000000"/>
                          </a:solidFill>
                          <a:effectLst/>
                          <a:latin typeface="Calibri"/>
                          <a:ea typeface="+mn-ea"/>
                          <a:cs typeface="+mn-cs"/>
                        </a:rPr>
                        <a:t> externa/PIB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2,02%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2,15%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2,02%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1,52%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6726">
                <a:tc>
                  <a:txBody>
                    <a:bodyPr/>
                    <a:lstStyle/>
                    <a:p>
                      <a:pPr marL="0" algn="ctr" defTabSz="914400" rtl="0" eaLnBrk="1" fontAlgn="b" latinLnBrk="0" hangingPunct="1"/>
                      <a:r>
                        <a:rPr lang="en-US" sz="2000" b="0" i="0" u="none" strike="noStrike" kern="1200" dirty="0" err="1">
                          <a:solidFill>
                            <a:srgbClr val="000000"/>
                          </a:solidFill>
                          <a:effectLst/>
                          <a:latin typeface="Calibri"/>
                          <a:ea typeface="+mn-ea"/>
                          <a:cs typeface="+mn-cs"/>
                        </a:rPr>
                        <a:t>Apertura</a:t>
                      </a:r>
                      <a:r>
                        <a:rPr lang="en-US" sz="2000" b="0" i="0" u="none" strike="noStrike" kern="1200" dirty="0">
                          <a:solidFill>
                            <a:srgbClr val="000000"/>
                          </a:solidFill>
                          <a:effectLst/>
                          <a:latin typeface="Calibri"/>
                          <a:ea typeface="+mn-ea"/>
                          <a:cs typeface="+mn-cs"/>
                        </a:rPr>
                        <a:t> externa (</a:t>
                      </a:r>
                      <a:r>
                        <a:rPr lang="en-US" sz="2000" b="0" i="0" u="none" strike="noStrike" kern="1200" dirty="0" err="1">
                          <a:solidFill>
                            <a:srgbClr val="000000"/>
                          </a:solidFill>
                          <a:effectLst/>
                          <a:latin typeface="Calibri"/>
                          <a:ea typeface="+mn-ea"/>
                          <a:cs typeface="+mn-cs"/>
                        </a:rPr>
                        <a:t>Expo+impo</a:t>
                      </a:r>
                      <a:r>
                        <a:rPr lang="en-US" sz="2000" b="0" i="0" u="none" strike="noStrike" kern="1200" dirty="0" smtClean="0">
                          <a:solidFill>
                            <a:srgbClr val="000000"/>
                          </a:solidFill>
                          <a:effectLst/>
                          <a:latin typeface="Calibri"/>
                          <a:ea typeface="+mn-ea"/>
                          <a:cs typeface="+mn-cs"/>
                        </a:rPr>
                        <a:t>)/(2.PIB)</a:t>
                      </a:r>
                      <a:endParaRPr lang="en-US" sz="2000" b="0" i="0" u="none" strike="noStrike" kern="1200" dirty="0">
                        <a:solidFill>
                          <a:srgbClr val="000000"/>
                        </a:solidFill>
                        <a:effectLst/>
                        <a:latin typeface="Calibri"/>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a:solidFill>
                            <a:srgbClr val="000000"/>
                          </a:solidFill>
                          <a:effectLst/>
                          <a:latin typeface="Calibri"/>
                          <a:ea typeface="+mn-ea"/>
                          <a:cs typeface="+mn-cs"/>
                        </a:rPr>
                        <a:t>15,52%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a:solidFill>
                            <a:srgbClr val="000000"/>
                          </a:solidFill>
                          <a:effectLst/>
                          <a:latin typeface="Calibri"/>
                          <a:ea typeface="+mn-ea"/>
                          <a:cs typeface="+mn-cs"/>
                        </a:rPr>
                        <a:t>15,44%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15,51%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15,11%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Calibri"/>
                          <a:ea typeface="+mn-ea"/>
                          <a:cs typeface="+mn-cs"/>
                        </a:rPr>
                        <a:t>15,49%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6726">
                <a:tc>
                  <a:txBody>
                    <a:bodyPr/>
                    <a:lstStyle/>
                    <a:p>
                      <a:pPr marL="0" algn="ctr" defTabSz="914400" rtl="0" eaLnBrk="1" fontAlgn="b" latinLnBrk="0" hangingPunct="1"/>
                      <a:r>
                        <a:rPr lang="en-US" sz="2000" b="0" i="0" u="none" strike="noStrike" kern="1200" dirty="0" err="1">
                          <a:solidFill>
                            <a:srgbClr val="000000"/>
                          </a:solidFill>
                          <a:effectLst/>
                          <a:latin typeface="Calibri"/>
                          <a:ea typeface="+mn-ea"/>
                          <a:cs typeface="+mn-cs"/>
                        </a:rPr>
                        <a:t>Ingreso</a:t>
                      </a:r>
                      <a:r>
                        <a:rPr lang="en-US" sz="2000" b="0" i="0" u="none" strike="noStrike" kern="1200" dirty="0">
                          <a:solidFill>
                            <a:srgbClr val="000000"/>
                          </a:solidFill>
                          <a:effectLst/>
                          <a:latin typeface="Calibri"/>
                          <a:ea typeface="+mn-ea"/>
                          <a:cs typeface="+mn-cs"/>
                        </a:rPr>
                        <a:t> </a:t>
                      </a:r>
                      <a:r>
                        <a:rPr lang="en-US" sz="2000" b="0" i="0" u="none" strike="noStrike" kern="1200" dirty="0" err="1">
                          <a:solidFill>
                            <a:srgbClr val="000000"/>
                          </a:solidFill>
                          <a:effectLst/>
                          <a:latin typeface="Calibri"/>
                          <a:ea typeface="+mn-ea"/>
                          <a:cs typeface="+mn-cs"/>
                        </a:rPr>
                        <a:t>Quintil</a:t>
                      </a:r>
                      <a:r>
                        <a:rPr lang="en-US" sz="2000" b="0" i="0" u="none" strike="noStrike" kern="1200" dirty="0">
                          <a:solidFill>
                            <a:srgbClr val="000000"/>
                          </a:solidFill>
                          <a:effectLst/>
                          <a:latin typeface="Calibri"/>
                          <a:ea typeface="+mn-ea"/>
                          <a:cs typeface="+mn-cs"/>
                        </a:rPr>
                        <a:t> Mayor/</a:t>
                      </a:r>
                      <a:r>
                        <a:rPr lang="en-US" sz="2000" b="0" i="0" u="none" strike="noStrike" kern="1200" dirty="0" err="1">
                          <a:solidFill>
                            <a:srgbClr val="000000"/>
                          </a:solidFill>
                          <a:effectLst/>
                          <a:latin typeface="Calibri"/>
                          <a:ea typeface="+mn-ea"/>
                          <a:cs typeface="+mn-cs"/>
                        </a:rPr>
                        <a:t>quintil</a:t>
                      </a:r>
                      <a:r>
                        <a:rPr lang="en-US" sz="2000" b="0" i="0" u="none" strike="noStrike" kern="1200" dirty="0">
                          <a:solidFill>
                            <a:srgbClr val="000000"/>
                          </a:solidFill>
                          <a:effectLst/>
                          <a:latin typeface="Calibri"/>
                          <a:ea typeface="+mn-ea"/>
                          <a:cs typeface="+mn-cs"/>
                        </a:rPr>
                        <a:t> </a:t>
                      </a:r>
                      <a:r>
                        <a:rPr lang="en-US" sz="2000" b="0" i="0" u="none" strike="noStrike" kern="1200" dirty="0" err="1">
                          <a:solidFill>
                            <a:srgbClr val="000000"/>
                          </a:solidFill>
                          <a:effectLst/>
                          <a:latin typeface="Calibri"/>
                          <a:ea typeface="+mn-ea"/>
                          <a:cs typeface="+mn-cs"/>
                        </a:rPr>
                        <a:t>menor</a:t>
                      </a:r>
                      <a:endParaRPr lang="en-US" sz="2000" b="0" i="0" u="none" strike="noStrike" kern="1200" dirty="0">
                        <a:solidFill>
                          <a:srgbClr val="000000"/>
                        </a:solidFill>
                        <a:effectLst/>
                        <a:latin typeface="Calibri"/>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12,54   </a:t>
                      </a:r>
                      <a:endParaRPr lang="en-US" sz="2000" b="0" i="0" u="none" strike="noStrike" kern="1200" dirty="0">
                        <a:solidFill>
                          <a:srgbClr val="000000"/>
                        </a:solidFill>
                        <a:effectLst/>
                        <a:latin typeface="Calibri"/>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10,59   </a:t>
                      </a:r>
                      <a:endParaRPr lang="en-US" sz="2000" b="0" i="0" u="none" strike="noStrike" kern="1200" dirty="0">
                        <a:solidFill>
                          <a:srgbClr val="000000"/>
                        </a:solidFill>
                        <a:effectLst/>
                        <a:latin typeface="Calibri"/>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12,54   </a:t>
                      </a:r>
                      <a:endParaRPr lang="en-US" sz="2000" b="0" i="0" u="none" strike="noStrike" kern="1200" dirty="0">
                        <a:solidFill>
                          <a:srgbClr val="000000"/>
                        </a:solidFill>
                        <a:effectLst/>
                        <a:latin typeface="Calibri"/>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12,53   </a:t>
                      </a:r>
                      <a:endParaRPr lang="en-US" sz="2000" b="0" i="0" u="none" strike="noStrike" kern="1200" dirty="0">
                        <a:solidFill>
                          <a:srgbClr val="000000"/>
                        </a:solidFill>
                        <a:effectLst/>
                        <a:latin typeface="Calibri"/>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12,54   </a:t>
                      </a:r>
                      <a:endParaRPr lang="en-US" sz="2000" b="0" i="0" u="none" strike="noStrike" kern="1200" dirty="0">
                        <a:solidFill>
                          <a:srgbClr val="000000"/>
                        </a:solidFill>
                        <a:effectLst/>
                        <a:latin typeface="Calibri"/>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413576">
                <a:tc>
                  <a:txBody>
                    <a:bodyPr/>
                    <a:lstStyle/>
                    <a:p>
                      <a:pPr marL="0" algn="ctr" defTabSz="914400" rtl="0" eaLnBrk="1" fontAlgn="b" latinLnBrk="0" hangingPunct="1"/>
                      <a:r>
                        <a:rPr lang="en-US" sz="2000" b="0" i="0" u="none" strike="noStrike" kern="1200" dirty="0" err="1">
                          <a:solidFill>
                            <a:srgbClr val="000000"/>
                          </a:solidFill>
                          <a:effectLst/>
                          <a:latin typeface="Calibri"/>
                          <a:ea typeface="+mn-ea"/>
                          <a:cs typeface="+mn-cs"/>
                        </a:rPr>
                        <a:t>Consumo</a:t>
                      </a:r>
                      <a:r>
                        <a:rPr lang="en-US" sz="2000" b="0" i="0" u="none" strike="noStrike" kern="1200" dirty="0">
                          <a:solidFill>
                            <a:srgbClr val="000000"/>
                          </a:solidFill>
                          <a:effectLst/>
                          <a:latin typeface="Calibri"/>
                          <a:ea typeface="+mn-ea"/>
                          <a:cs typeface="+mn-cs"/>
                        </a:rPr>
                        <a:t> </a:t>
                      </a:r>
                      <a:r>
                        <a:rPr lang="en-US" sz="2000" b="0" i="0" u="none" strike="noStrike" kern="1200" dirty="0" smtClean="0">
                          <a:solidFill>
                            <a:srgbClr val="000000"/>
                          </a:solidFill>
                          <a:effectLst/>
                          <a:latin typeface="Calibri"/>
                          <a:ea typeface="+mn-ea"/>
                          <a:cs typeface="+mn-cs"/>
                        </a:rPr>
                        <a:t>comb. </a:t>
                      </a:r>
                      <a:r>
                        <a:rPr lang="en-US" sz="2000" b="0" i="0" u="none" strike="noStrike" kern="1200" dirty="0" err="1">
                          <a:solidFill>
                            <a:srgbClr val="000000"/>
                          </a:solidFill>
                          <a:effectLst/>
                          <a:latin typeface="Calibri"/>
                          <a:ea typeface="+mn-ea"/>
                          <a:cs typeface="+mn-cs"/>
                        </a:rPr>
                        <a:t>fósiles</a:t>
                      </a:r>
                      <a:r>
                        <a:rPr lang="en-US" sz="2000" b="0" i="0" u="none" strike="noStrike" kern="1200" dirty="0">
                          <a:solidFill>
                            <a:srgbClr val="000000"/>
                          </a:solidFill>
                          <a:effectLst/>
                          <a:latin typeface="Calibri"/>
                          <a:ea typeface="+mn-ea"/>
                          <a:cs typeface="+mn-cs"/>
                        </a:rPr>
                        <a:t>/PIB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14.967.897   </a:t>
                      </a:r>
                      <a:endParaRPr lang="en-US" sz="2000" b="0" i="0" u="none" strike="noStrike" kern="1200" dirty="0">
                        <a:solidFill>
                          <a:srgbClr val="000000"/>
                        </a:solidFill>
                        <a:effectLst/>
                        <a:latin typeface="Calibri"/>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15.135.943   </a:t>
                      </a:r>
                      <a:endParaRPr lang="en-US" sz="2000" b="0" i="0" u="none" strike="noStrike" kern="1200" dirty="0">
                        <a:solidFill>
                          <a:srgbClr val="000000"/>
                        </a:solidFill>
                        <a:effectLst/>
                        <a:latin typeface="Calibri"/>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14.940.958   </a:t>
                      </a:r>
                      <a:endParaRPr lang="en-US" sz="2000" b="0" i="0" u="none" strike="noStrike" kern="1200" dirty="0">
                        <a:solidFill>
                          <a:srgbClr val="000000"/>
                        </a:solidFill>
                        <a:effectLst/>
                        <a:latin typeface="Calibri"/>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15.289.975   </a:t>
                      </a:r>
                      <a:endParaRPr lang="en-US" sz="2000" b="0" i="0" u="none" strike="noStrike" kern="1200" dirty="0">
                        <a:solidFill>
                          <a:srgbClr val="000000"/>
                        </a:solidFill>
                        <a:effectLst/>
                        <a:latin typeface="Calibri"/>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14.780.468   </a:t>
                      </a:r>
                      <a:endParaRPr lang="en-US" sz="2000" b="0" i="0" u="none" strike="noStrike" kern="1200" dirty="0">
                        <a:solidFill>
                          <a:srgbClr val="000000"/>
                        </a:solidFill>
                        <a:effectLst/>
                        <a:latin typeface="Calibri"/>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4" name="3 CuadroTexto"/>
          <p:cNvSpPr txBox="1"/>
          <p:nvPr/>
        </p:nvSpPr>
        <p:spPr>
          <a:xfrm>
            <a:off x="180108" y="4419601"/>
            <a:ext cx="12011891" cy="2262158"/>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s-AR" sz="2100" dirty="0" smtClean="0">
                <a:solidFill>
                  <a:schemeClr val="accent6">
                    <a:lumMod val="50000"/>
                  </a:schemeClr>
                </a:solidFill>
              </a:rPr>
              <a:t>La redistribución del ingreso representa una reducción de 20% en el índice de desigualdad. Reduce la brecha del sector público e incrementa la brecha externa, en valores moderados</a:t>
            </a:r>
            <a:r>
              <a:rPr lang="es-AR" sz="2100" dirty="0" smtClean="0"/>
              <a:t>.</a:t>
            </a:r>
          </a:p>
          <a:p>
            <a:pPr marL="285750" indent="-285750">
              <a:spcBef>
                <a:spcPts val="600"/>
              </a:spcBef>
              <a:buFont typeface="Arial" panose="020B0604020202020204" pitchFamily="34" charset="0"/>
              <a:buChar char="•"/>
            </a:pPr>
            <a:r>
              <a:rPr lang="es-AR" sz="2100" dirty="0"/>
              <a:t>La reasignación modal al ferrocarril no tiene impactos macro perceptibles.</a:t>
            </a:r>
            <a:endParaRPr lang="en-US" sz="2100" dirty="0"/>
          </a:p>
          <a:p>
            <a:pPr marL="285750" indent="-285750">
              <a:spcBef>
                <a:spcPts val="600"/>
              </a:spcBef>
              <a:buFont typeface="Arial" panose="020B0604020202020204" pitchFamily="34" charset="0"/>
              <a:buChar char="•"/>
            </a:pPr>
            <a:r>
              <a:rPr lang="es-AR" sz="2100" dirty="0" smtClean="0">
                <a:solidFill>
                  <a:schemeClr val="accent2">
                    <a:lumMod val="50000"/>
                  </a:schemeClr>
                </a:solidFill>
              </a:rPr>
              <a:t>La brecha externa se reduce 0,5% del PIB en el escenario de expansión de hidrocarburos.</a:t>
            </a:r>
          </a:p>
          <a:p>
            <a:pPr marL="285750" indent="-285750">
              <a:spcBef>
                <a:spcPts val="600"/>
              </a:spcBef>
              <a:buFont typeface="Arial" panose="020B0604020202020204" pitchFamily="34" charset="0"/>
              <a:buChar char="•"/>
            </a:pPr>
            <a:r>
              <a:rPr lang="es-AR" sz="2100" dirty="0" smtClean="0">
                <a:solidFill>
                  <a:schemeClr val="accent4">
                    <a:lumMod val="50000"/>
                  </a:schemeClr>
                </a:solidFill>
              </a:rPr>
              <a:t>El impacto de sustitución de generación térmica por hidroeléctrica representa una disminución marginal de la brecha externa, y una reducción muy moderada en el uso de combustibles fósiles (- 1,25%)</a:t>
            </a:r>
          </a:p>
        </p:txBody>
      </p:sp>
      <p:sp>
        <p:nvSpPr>
          <p:cNvPr id="6" name="5 CuadroTexto"/>
          <p:cNvSpPr txBox="1"/>
          <p:nvPr/>
        </p:nvSpPr>
        <p:spPr>
          <a:xfrm>
            <a:off x="10196945" y="221673"/>
            <a:ext cx="1482437" cy="307777"/>
          </a:xfrm>
          <a:prstGeom prst="rect">
            <a:avLst/>
          </a:prstGeom>
          <a:noFill/>
        </p:spPr>
        <p:txBody>
          <a:bodyPr wrap="square" rtlCol="0">
            <a:spAutoFit/>
          </a:bodyPr>
          <a:lstStyle/>
          <a:p>
            <a:r>
              <a:rPr lang="es-AR" sz="1400" dirty="0" smtClean="0">
                <a:hlinkClick r:id="rId2" action="ppaction://hlinksldjump"/>
              </a:rPr>
              <a:t>Cuadro completo</a:t>
            </a:r>
            <a:endParaRPr lang="en-US" sz="1400" dirty="0"/>
          </a:p>
        </p:txBody>
      </p:sp>
    </p:spTree>
    <p:extLst>
      <p:ext uri="{BB962C8B-B14F-4D97-AF65-F5344CB8AC3E}">
        <p14:creationId xmlns:p14="http://schemas.microsoft.com/office/powerpoint/2010/main" val="3994402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pattFill prst="pct25">
          <a:fgClr>
            <a:schemeClr val="accent3"/>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578530" y="0"/>
            <a:ext cx="10980761" cy="727988"/>
          </a:xfrm>
        </p:spPr>
        <p:txBody>
          <a:bodyPr>
            <a:normAutofit/>
          </a:bodyPr>
          <a:lstStyle/>
          <a:p>
            <a:r>
              <a:rPr lang="es-AR" dirty="0" smtClean="0"/>
              <a:t>Primeros resultados: políticas sectoriales</a:t>
            </a:r>
            <a:endParaRPr lang="es-AR" dirty="0"/>
          </a:p>
        </p:txBody>
      </p:sp>
      <p:sp>
        <p:nvSpPr>
          <p:cNvPr id="2" name="1 CuadroTexto"/>
          <p:cNvSpPr txBox="1"/>
          <p:nvPr/>
        </p:nvSpPr>
        <p:spPr>
          <a:xfrm>
            <a:off x="10404764" y="318655"/>
            <a:ext cx="900545" cy="307777"/>
          </a:xfrm>
          <a:prstGeom prst="rect">
            <a:avLst/>
          </a:prstGeom>
          <a:noFill/>
        </p:spPr>
        <p:txBody>
          <a:bodyPr wrap="square" rtlCol="0">
            <a:spAutoFit/>
          </a:bodyPr>
          <a:lstStyle/>
          <a:p>
            <a:r>
              <a:rPr lang="es-AR" sz="1400" dirty="0" smtClean="0">
                <a:hlinkClick r:id="rId2" action="ppaction://hlinksldjump"/>
              </a:rPr>
              <a:t>Volver</a:t>
            </a:r>
            <a:endParaRPr lang="en-US" dirty="0"/>
          </a:p>
        </p:txBody>
      </p:sp>
      <p:graphicFrame>
        <p:nvGraphicFramePr>
          <p:cNvPr id="4" name="3 Tabla"/>
          <p:cNvGraphicFramePr>
            <a:graphicFrameLocks noGrp="1"/>
          </p:cNvGraphicFramePr>
          <p:nvPr>
            <p:extLst>
              <p:ext uri="{D42A27DB-BD31-4B8C-83A1-F6EECF244321}">
                <p14:modId xmlns:p14="http://schemas.microsoft.com/office/powerpoint/2010/main" val="2585974731"/>
              </p:ext>
            </p:extLst>
          </p:nvPr>
        </p:nvGraphicFramePr>
        <p:xfrm>
          <a:off x="0" y="626432"/>
          <a:ext cx="12028227" cy="3535746"/>
        </p:xfrm>
        <a:graphic>
          <a:graphicData uri="http://schemas.openxmlformats.org/drawingml/2006/table">
            <a:tbl>
              <a:tblPr/>
              <a:tblGrid>
                <a:gridCol w="4062804"/>
                <a:gridCol w="1690200"/>
                <a:gridCol w="1575226"/>
                <a:gridCol w="1528141"/>
                <a:gridCol w="1528141"/>
                <a:gridCol w="1643715"/>
              </a:tblGrid>
              <a:tr h="771161">
                <a:tc>
                  <a:txBody>
                    <a:bodyPr/>
                    <a:lstStyle/>
                    <a:p>
                      <a:pPr algn="ctr" fontAlgn="b"/>
                      <a:r>
                        <a:rPr lang="es-AR" sz="20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AR" sz="2000" b="1" i="0" u="none" strike="noStrike">
                          <a:solidFill>
                            <a:srgbClr val="000000"/>
                          </a:solidFill>
                          <a:effectLst/>
                          <a:latin typeface="Calibri"/>
                        </a:rPr>
                        <a:t>Base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AR" sz="2000" b="1" i="0" u="none" strike="noStrike" dirty="0" smtClean="0">
                          <a:solidFill>
                            <a:srgbClr val="000000"/>
                          </a:solidFill>
                          <a:effectLst/>
                          <a:latin typeface="Calibri"/>
                        </a:rPr>
                        <a:t>Redistribución</a:t>
                      </a:r>
                      <a:endParaRPr lang="es-AR" sz="20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33"/>
                    </a:solidFill>
                  </a:tcPr>
                </a:tc>
                <a:tc>
                  <a:txBody>
                    <a:bodyPr/>
                    <a:lstStyle/>
                    <a:p>
                      <a:pPr algn="ctr" fontAlgn="ctr"/>
                      <a:r>
                        <a:rPr lang="es-AR" sz="2000" b="1" i="0" u="none" strike="noStrike" dirty="0" smtClean="0">
                          <a:solidFill>
                            <a:srgbClr val="000000"/>
                          </a:solidFill>
                          <a:effectLst/>
                          <a:latin typeface="Calibri"/>
                        </a:rPr>
                        <a:t>Política </a:t>
                      </a:r>
                      <a:r>
                        <a:rPr lang="es-AR" sz="2000" b="1" i="0" u="none" strike="noStrike" dirty="0" err="1">
                          <a:solidFill>
                            <a:srgbClr val="000000"/>
                          </a:solidFill>
                          <a:effectLst/>
                          <a:latin typeface="Calibri"/>
                        </a:rPr>
                        <a:t>tpte</a:t>
                      </a:r>
                      <a:endParaRPr lang="es-AR" sz="20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AR" sz="2000" b="1" i="0" u="none" strike="noStrike" dirty="0" smtClean="0">
                          <a:solidFill>
                            <a:srgbClr val="000000"/>
                          </a:solidFill>
                          <a:effectLst/>
                          <a:latin typeface="Calibri"/>
                        </a:rPr>
                        <a:t>Expansión </a:t>
                      </a:r>
                      <a:r>
                        <a:rPr lang="es-AR" sz="2000" b="1" i="0" u="none" strike="noStrike" dirty="0">
                          <a:solidFill>
                            <a:srgbClr val="000000"/>
                          </a:solidFill>
                          <a:effectLst/>
                          <a:latin typeface="Calibri"/>
                        </a:rPr>
                        <a:t>hidrocarburos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s-AR" sz="2000" b="1" i="0" u="none" strike="noStrike" dirty="0" smtClean="0">
                          <a:solidFill>
                            <a:srgbClr val="000000"/>
                          </a:solidFill>
                          <a:effectLst/>
                          <a:latin typeface="Calibri"/>
                        </a:rPr>
                        <a:t>Sustitución </a:t>
                      </a:r>
                      <a:r>
                        <a:rPr lang="es-AR" sz="2000" b="1" i="0" u="none" strike="noStrike" dirty="0">
                          <a:solidFill>
                            <a:srgbClr val="000000"/>
                          </a:solidFill>
                          <a:effectLst/>
                          <a:latin typeface="Calibri"/>
                        </a:rPr>
                        <a:t>termo </a:t>
                      </a:r>
                      <a:r>
                        <a:rPr lang="es-AR" sz="2000" b="1" i="0" u="none" strike="noStrike" dirty="0" smtClean="0">
                          <a:solidFill>
                            <a:srgbClr val="000000"/>
                          </a:solidFill>
                          <a:effectLst/>
                          <a:latin typeface="Calibri"/>
                        </a:rPr>
                        <a:t>p/ </a:t>
                      </a:r>
                      <a:r>
                        <a:rPr lang="es-AR" sz="2000" b="1" i="0" u="none" strike="noStrike" dirty="0" err="1">
                          <a:solidFill>
                            <a:srgbClr val="000000"/>
                          </a:solidFill>
                          <a:effectLst/>
                          <a:latin typeface="Calibri"/>
                        </a:rPr>
                        <a:t>hidro</a:t>
                      </a:r>
                      <a:endParaRPr lang="es-AR" sz="20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450376">
                <a:tc>
                  <a:txBody>
                    <a:bodyPr/>
                    <a:lstStyle/>
                    <a:p>
                      <a:pPr algn="ctr" fontAlgn="b"/>
                      <a:r>
                        <a:rPr lang="es-AR" sz="2000" b="0" i="0" u="none" strike="noStrike" dirty="0">
                          <a:solidFill>
                            <a:srgbClr val="000000"/>
                          </a:solidFill>
                          <a:effectLst/>
                          <a:latin typeface="Calibri"/>
                        </a:rPr>
                        <a:t>Brecha privada/PIB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rgbClr val="000000"/>
                          </a:solidFill>
                          <a:effectLst/>
                          <a:latin typeface="Calibri"/>
                        </a:rPr>
                        <a:t>0,24%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rgbClr val="000000"/>
                          </a:solidFill>
                          <a:effectLst/>
                          <a:latin typeface="Calibri"/>
                        </a:rPr>
                        <a:t>-0,40%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rgbClr val="000000"/>
                          </a:solidFill>
                          <a:effectLst/>
                          <a:latin typeface="Calibri"/>
                        </a:rPr>
                        <a:t>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rgbClr val="000000"/>
                          </a:solidFill>
                          <a:effectLst/>
                          <a:latin typeface="Calibri"/>
                        </a:rPr>
                        <a:t>0,49%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rgbClr val="000000"/>
                          </a:solidFill>
                          <a:effectLst/>
                          <a:latin typeface="Calibri"/>
                        </a:rPr>
                        <a:t>0,26%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423080">
                <a:tc>
                  <a:txBody>
                    <a:bodyPr/>
                    <a:lstStyle/>
                    <a:p>
                      <a:pPr algn="ctr" fontAlgn="b"/>
                      <a:r>
                        <a:rPr lang="es-AR" sz="2000" b="0" i="0" u="none" strike="noStrike" dirty="0">
                          <a:solidFill>
                            <a:srgbClr val="000000"/>
                          </a:solidFill>
                          <a:effectLst/>
                          <a:latin typeface="Calibri"/>
                        </a:rPr>
                        <a:t>Brecha sector público/PIB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rgbClr val="000000"/>
                          </a:solidFill>
                          <a:effectLst/>
                          <a:latin typeface="Calibri"/>
                        </a:rPr>
                        <a:t>-2,16%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rgbClr val="000000"/>
                          </a:solidFill>
                          <a:effectLst/>
                          <a:latin typeface="Calibri"/>
                        </a:rPr>
                        <a:t>-1,66%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rgbClr val="000000"/>
                          </a:solidFill>
                          <a:effectLst/>
                          <a:latin typeface="Calibri"/>
                        </a:rPr>
                        <a:t>-2,15%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rgbClr val="000000"/>
                          </a:solidFill>
                          <a:effectLst/>
                          <a:latin typeface="Calibri"/>
                        </a:rPr>
                        <a:t>-1,95%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rgbClr val="000000"/>
                          </a:solidFill>
                          <a:effectLst/>
                          <a:latin typeface="Calibri"/>
                        </a:rPr>
                        <a:t>-2,15%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95785">
                <a:tc>
                  <a:txBody>
                    <a:bodyPr/>
                    <a:lstStyle/>
                    <a:p>
                      <a:pPr algn="ctr" fontAlgn="b"/>
                      <a:r>
                        <a:rPr lang="es-AR" sz="2000" b="0" i="0" u="none" strike="noStrike">
                          <a:solidFill>
                            <a:srgbClr val="000000"/>
                          </a:solidFill>
                          <a:effectLst/>
                          <a:latin typeface="Calibri"/>
                        </a:rPr>
                        <a:t>Brecha externa/PIB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rgbClr val="000000"/>
                          </a:solidFill>
                          <a:effectLst/>
                          <a:latin typeface="Calibri"/>
                        </a:rPr>
                        <a:t>1,92%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rgbClr val="000000"/>
                          </a:solidFill>
                          <a:effectLst/>
                          <a:latin typeface="Calibri"/>
                        </a:rPr>
                        <a:t>2,06%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rgbClr val="000000"/>
                          </a:solidFill>
                          <a:effectLst/>
                          <a:latin typeface="Calibri"/>
                        </a:rPr>
                        <a:t>1,92%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rgbClr val="000000"/>
                          </a:solidFill>
                          <a:effectLst/>
                          <a:latin typeface="Calibri"/>
                        </a:rPr>
                        <a:t>1,46%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rgbClr val="000000"/>
                          </a:solidFill>
                          <a:effectLst/>
                          <a:latin typeface="Calibri"/>
                        </a:rPr>
                        <a:t>1,89%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436729">
                <a:tc>
                  <a:txBody>
                    <a:bodyPr/>
                    <a:lstStyle/>
                    <a:p>
                      <a:pPr algn="ctr" fontAlgn="b"/>
                      <a:r>
                        <a:rPr lang="es-AR" sz="2000" b="0" i="0" u="none" strike="noStrike">
                          <a:solidFill>
                            <a:srgbClr val="000000"/>
                          </a:solidFill>
                          <a:effectLst/>
                          <a:latin typeface="Calibri"/>
                        </a:rPr>
                        <a:t>Apertura externa (Expo+impo)/2/PIB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rgbClr val="000000"/>
                          </a:solidFill>
                          <a:effectLst/>
                          <a:latin typeface="Calibri"/>
                        </a:rPr>
                        <a:t>15,50%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rgbClr val="000000"/>
                          </a:solidFill>
                          <a:effectLst/>
                          <a:latin typeface="Calibri"/>
                        </a:rPr>
                        <a:t>15,41%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rgbClr val="000000"/>
                          </a:solidFill>
                          <a:effectLst/>
                          <a:latin typeface="Calibri"/>
                        </a:rPr>
                        <a:t>15,49%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a:solidFill>
                            <a:srgbClr val="000000"/>
                          </a:solidFill>
                          <a:effectLst/>
                          <a:latin typeface="Calibri"/>
                        </a:rPr>
                        <a:t>15,10%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s-AR" sz="2000" b="0" i="0" u="none" strike="noStrike" dirty="0">
                          <a:solidFill>
                            <a:srgbClr val="000000"/>
                          </a:solidFill>
                          <a:effectLst/>
                          <a:latin typeface="Calibri"/>
                        </a:rPr>
                        <a:t>15,47%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41194">
                <a:tc>
                  <a:txBody>
                    <a:bodyPr/>
                    <a:lstStyle/>
                    <a:p>
                      <a:pPr algn="ctr" fontAlgn="b"/>
                      <a:r>
                        <a:rPr lang="es-AR" sz="2000" b="0" i="0" u="none" strike="noStrike">
                          <a:solidFill>
                            <a:srgbClr val="000000"/>
                          </a:solidFill>
                          <a:effectLst/>
                          <a:latin typeface="Calibri"/>
                        </a:rPr>
                        <a:t>% Ingreso Asalariados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50,6%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50,5%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50,6%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50,4%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50,6%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489">
                <a:tc>
                  <a:txBody>
                    <a:bodyPr/>
                    <a:lstStyle/>
                    <a:p>
                      <a:pPr algn="ctr" fontAlgn="b"/>
                      <a:r>
                        <a:rPr lang="es-AR" sz="2000" b="0" i="0" u="none" strike="noStrike" dirty="0">
                          <a:solidFill>
                            <a:srgbClr val="000000"/>
                          </a:solidFill>
                          <a:effectLst/>
                          <a:latin typeface="Calibri"/>
                        </a:rPr>
                        <a:t>Ingreso Quintil Mayor/quintil menor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12,80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15,16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15,16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a:solidFill>
                            <a:srgbClr val="000000"/>
                          </a:solidFill>
                          <a:effectLst/>
                          <a:latin typeface="Calibri"/>
                        </a:rPr>
                        <a:t>15,16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8932">
                <a:tc>
                  <a:txBody>
                    <a:bodyPr/>
                    <a:lstStyle/>
                    <a:p>
                      <a:pPr algn="ctr" fontAlgn="b"/>
                      <a:r>
                        <a:rPr lang="es-AR" sz="2000" b="0" i="0" u="none" strike="noStrike" dirty="0">
                          <a:solidFill>
                            <a:srgbClr val="000000"/>
                          </a:solidFill>
                          <a:effectLst/>
                          <a:latin typeface="Calibri"/>
                        </a:rPr>
                        <a:t>Relación inversión prevista/requerida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AR" sz="2000" b="0" i="0" u="none" strike="noStrike" dirty="0">
                          <a:solidFill>
                            <a:srgbClr val="000000"/>
                          </a:solidFill>
                          <a:effectLst/>
                          <a:latin typeface="Calibri"/>
                        </a:rPr>
                        <a:t>10,3%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5 Rectángulo"/>
          <p:cNvSpPr/>
          <p:nvPr/>
        </p:nvSpPr>
        <p:spPr>
          <a:xfrm>
            <a:off x="0" y="4245943"/>
            <a:ext cx="12191999" cy="2585323"/>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s-AR" sz="2200" b="1" u="sng" dirty="0" smtClean="0"/>
              <a:t>Redistribución </a:t>
            </a:r>
            <a:r>
              <a:rPr lang="es-AR" sz="2200" b="1" u="sng" dirty="0"/>
              <a:t>del </a:t>
            </a:r>
            <a:r>
              <a:rPr lang="es-AR" sz="2200" b="1" u="sng" dirty="0" smtClean="0"/>
              <a:t>ingreso</a:t>
            </a:r>
            <a:r>
              <a:rPr lang="es-AR" sz="2200" dirty="0" smtClean="0"/>
              <a:t>: </a:t>
            </a:r>
            <a:r>
              <a:rPr lang="es-AR" sz="2200" dirty="0"/>
              <a:t>reducción de 20% en el índice de desigualdad. </a:t>
            </a:r>
            <a:r>
              <a:rPr lang="es-AR" sz="2200" dirty="0" smtClean="0"/>
              <a:t>Menor </a:t>
            </a:r>
            <a:r>
              <a:rPr lang="es-AR" sz="2200" dirty="0"/>
              <a:t>brecha del sector público </a:t>
            </a:r>
            <a:r>
              <a:rPr lang="es-AR" sz="2200" dirty="0" smtClean="0"/>
              <a:t>/mayor </a:t>
            </a:r>
            <a:r>
              <a:rPr lang="es-AR" sz="2200" dirty="0" err="1" smtClean="0"/>
              <a:t>br.externa</a:t>
            </a:r>
            <a:endParaRPr lang="es-AR" sz="2200" dirty="0"/>
          </a:p>
          <a:p>
            <a:pPr marL="285750" indent="-285750">
              <a:spcBef>
                <a:spcPts val="600"/>
              </a:spcBef>
              <a:spcAft>
                <a:spcPts val="600"/>
              </a:spcAft>
              <a:buFont typeface="Arial" panose="020B0604020202020204" pitchFamily="34" charset="0"/>
              <a:buChar char="•"/>
            </a:pPr>
            <a:r>
              <a:rPr lang="es-AR" sz="2200" b="1" u="sng" dirty="0" smtClean="0"/>
              <a:t>Reasignación </a:t>
            </a:r>
            <a:r>
              <a:rPr lang="es-AR" sz="2200" b="1" u="sng" dirty="0"/>
              <a:t>modal al </a:t>
            </a:r>
            <a:r>
              <a:rPr lang="es-AR" sz="2200" b="1" u="sng" dirty="0" smtClean="0"/>
              <a:t>ferrocarril</a:t>
            </a:r>
            <a:r>
              <a:rPr lang="es-AR" sz="2200" u="sng" dirty="0" smtClean="0"/>
              <a:t>:</a:t>
            </a:r>
            <a:r>
              <a:rPr lang="es-AR" sz="2200" dirty="0" smtClean="0"/>
              <a:t> sin </a:t>
            </a:r>
            <a:r>
              <a:rPr lang="es-AR" sz="2200" dirty="0"/>
              <a:t>impactos macro </a:t>
            </a:r>
            <a:r>
              <a:rPr lang="es-AR" sz="2200" dirty="0" smtClean="0"/>
              <a:t>perceptibles, salvo sobre la inversión.</a:t>
            </a:r>
            <a:endParaRPr lang="en-US" sz="2200" dirty="0"/>
          </a:p>
          <a:p>
            <a:pPr marL="285750" indent="-285750">
              <a:spcBef>
                <a:spcPts val="600"/>
              </a:spcBef>
              <a:spcAft>
                <a:spcPts val="600"/>
              </a:spcAft>
              <a:buFont typeface="Arial" panose="020B0604020202020204" pitchFamily="34" charset="0"/>
              <a:buChar char="•"/>
            </a:pPr>
            <a:r>
              <a:rPr lang="es-AR" sz="2200" b="1" u="sng" dirty="0" smtClean="0"/>
              <a:t>Expansión de hidrocarburos</a:t>
            </a:r>
            <a:r>
              <a:rPr lang="es-AR" sz="2200" b="1" dirty="0" smtClean="0"/>
              <a:t>: </a:t>
            </a:r>
            <a:r>
              <a:rPr lang="es-AR" sz="2200" dirty="0" smtClean="0"/>
              <a:t>brecha </a:t>
            </a:r>
            <a:r>
              <a:rPr lang="es-AR" sz="2200" dirty="0"/>
              <a:t>externa </a:t>
            </a:r>
            <a:r>
              <a:rPr lang="es-AR" sz="2200" dirty="0" err="1" smtClean="0"/>
              <a:t>reucida</a:t>
            </a:r>
            <a:r>
              <a:rPr lang="es-AR" sz="2200" dirty="0" smtClean="0"/>
              <a:t> en </a:t>
            </a:r>
            <a:r>
              <a:rPr lang="es-AR" sz="2200" dirty="0"/>
              <a:t>0,5% del </a:t>
            </a:r>
            <a:r>
              <a:rPr lang="es-AR" sz="2200" dirty="0" smtClean="0"/>
              <a:t>PIB.- muy alta demanda de inversión</a:t>
            </a:r>
            <a:endParaRPr lang="es-AR" sz="2200" dirty="0"/>
          </a:p>
          <a:p>
            <a:pPr marL="285750" indent="-285750">
              <a:spcBef>
                <a:spcPts val="600"/>
              </a:spcBef>
              <a:spcAft>
                <a:spcPts val="600"/>
              </a:spcAft>
              <a:buFont typeface="Arial" panose="020B0604020202020204" pitchFamily="34" charset="0"/>
              <a:buChar char="•"/>
            </a:pPr>
            <a:r>
              <a:rPr lang="es-AR" sz="2200" b="1" u="sng" dirty="0" smtClean="0"/>
              <a:t>Sustitución </a:t>
            </a:r>
            <a:r>
              <a:rPr lang="es-AR" sz="2200" b="1" u="sng" dirty="0"/>
              <a:t>de generación térmica por </a:t>
            </a:r>
            <a:r>
              <a:rPr lang="es-AR" sz="2200" b="1" u="sng" dirty="0" smtClean="0"/>
              <a:t>hidroeléctrica</a:t>
            </a:r>
            <a:r>
              <a:rPr lang="es-AR" sz="2200" dirty="0" smtClean="0"/>
              <a:t>: disminución </a:t>
            </a:r>
            <a:r>
              <a:rPr lang="es-AR" sz="2200" dirty="0"/>
              <a:t>marginal de la brecha </a:t>
            </a:r>
            <a:r>
              <a:rPr lang="es-AR" sz="2200" dirty="0" smtClean="0"/>
              <a:t>externa – impacto sensible en la inversión)</a:t>
            </a:r>
          </a:p>
        </p:txBody>
      </p:sp>
    </p:spTree>
    <p:extLst>
      <p:ext uri="{BB962C8B-B14F-4D97-AF65-F5344CB8AC3E}">
        <p14:creationId xmlns:p14="http://schemas.microsoft.com/office/powerpoint/2010/main" val="106476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pattFill prst="weave">
          <a:fgClr>
            <a:schemeClr val="accent1"/>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47127" y="104527"/>
            <a:ext cx="10980761" cy="727988"/>
          </a:xfrm>
        </p:spPr>
        <p:txBody>
          <a:bodyPr>
            <a:normAutofit/>
          </a:bodyPr>
          <a:lstStyle/>
          <a:p>
            <a:pPr marL="0" indent="0">
              <a:spcBef>
                <a:spcPts val="2000"/>
              </a:spcBef>
              <a:spcAft>
                <a:spcPts val="600"/>
              </a:spcAft>
            </a:pPr>
            <a:r>
              <a:rPr lang="es-AR" dirty="0" smtClean="0"/>
              <a:t>Conclusiones preliminares y agenda</a:t>
            </a:r>
            <a:endParaRPr lang="es-AR" dirty="0"/>
          </a:p>
        </p:txBody>
      </p:sp>
      <p:sp>
        <p:nvSpPr>
          <p:cNvPr id="2" name="1 CuadroTexto"/>
          <p:cNvSpPr txBox="1"/>
          <p:nvPr/>
        </p:nvSpPr>
        <p:spPr>
          <a:xfrm>
            <a:off x="651163" y="1474238"/>
            <a:ext cx="11042071" cy="4493538"/>
          </a:xfrm>
          <a:prstGeom prst="rect">
            <a:avLst/>
          </a:prstGeom>
          <a:noFill/>
        </p:spPr>
        <p:txBody>
          <a:bodyPr wrap="square" rtlCol="0">
            <a:spAutoFit/>
          </a:bodyPr>
          <a:lstStyle/>
          <a:p>
            <a:pPr marL="514350" indent="-514350">
              <a:buFont typeface="+mj-lt"/>
              <a:buAutoNum type="arabicPeriod"/>
            </a:pPr>
            <a:r>
              <a:rPr lang="es-AR" sz="2400" dirty="0" smtClean="0"/>
              <a:t>Los escenarios no muestran en general diferencias muy abruptas. Esto es consecuencia </a:t>
            </a:r>
          </a:p>
          <a:p>
            <a:pPr marL="971550" lvl="1" indent="-514350">
              <a:buFont typeface="Arial" panose="020B0604020202020204" pitchFamily="34" charset="0"/>
              <a:buChar char="•"/>
            </a:pPr>
            <a:r>
              <a:rPr lang="es-AR" sz="2400" dirty="0" smtClean="0"/>
              <a:t>de las hipótesis adoptadas, con fuerte contenido tendencial.</a:t>
            </a:r>
          </a:p>
          <a:p>
            <a:pPr marL="971550" lvl="1" indent="-514350">
              <a:buFont typeface="Arial" panose="020B0604020202020204" pitchFamily="34" charset="0"/>
              <a:buChar char="•"/>
            </a:pPr>
            <a:r>
              <a:rPr lang="es-AR" sz="2400" dirty="0"/>
              <a:t>d</a:t>
            </a:r>
            <a:r>
              <a:rPr lang="es-AR" sz="2400" dirty="0" smtClean="0"/>
              <a:t>e la </a:t>
            </a:r>
            <a:r>
              <a:rPr lang="es-AR" sz="2400" dirty="0" err="1" smtClean="0"/>
              <a:t>endogeneización</a:t>
            </a:r>
            <a:r>
              <a:rPr lang="es-AR" sz="2400" dirty="0" smtClean="0"/>
              <a:t> del consumo</a:t>
            </a:r>
          </a:p>
          <a:p>
            <a:pPr marL="514350" indent="-514350">
              <a:spcBef>
                <a:spcPts val="1200"/>
              </a:spcBef>
              <a:buFont typeface="+mj-lt"/>
              <a:buAutoNum type="arabicPeriod"/>
            </a:pPr>
            <a:r>
              <a:rPr lang="es-AR" sz="2400" dirty="0" smtClean="0"/>
              <a:t>La distribución del ingreso no cambia en función de diferentes perfiles a nivel sectorial (y no podría se de otra manera) sino directamente a la negociación o puja distributiva.</a:t>
            </a:r>
          </a:p>
          <a:p>
            <a:pPr marL="514350" indent="-514350">
              <a:spcBef>
                <a:spcPts val="1200"/>
              </a:spcBef>
              <a:buFont typeface="+mj-lt"/>
              <a:buAutoNum type="arabicPeriod"/>
            </a:pPr>
            <a:r>
              <a:rPr lang="es-AR" sz="2400" dirty="0" smtClean="0"/>
              <a:t>El desempeño de la sustitución de importaciones parece superior al de la promoción de exportaciones, en términos del balance externo. </a:t>
            </a:r>
          </a:p>
          <a:p>
            <a:pPr marL="971550" lvl="1" indent="-514350">
              <a:spcBef>
                <a:spcPts val="1200"/>
              </a:spcBef>
              <a:buFont typeface="Arial" panose="020B0604020202020204" pitchFamily="34" charset="0"/>
              <a:buChar char="•"/>
            </a:pPr>
            <a:r>
              <a:rPr lang="es-AR" sz="2000" dirty="0" smtClean="0"/>
              <a:t>Tasas de crecimiento de exportaciones para lograr una brecha externa nula:  MOA:  110% - MOI: 89%</a:t>
            </a:r>
            <a:endParaRPr lang="en-US" sz="2000" dirty="0"/>
          </a:p>
        </p:txBody>
      </p:sp>
    </p:spTree>
    <p:extLst>
      <p:ext uri="{BB962C8B-B14F-4D97-AF65-F5344CB8AC3E}">
        <p14:creationId xmlns:p14="http://schemas.microsoft.com/office/powerpoint/2010/main" val="4043563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narVert">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74963" y="212723"/>
            <a:ext cx="10515600" cy="1034185"/>
          </a:xfrm>
        </p:spPr>
        <p:txBody>
          <a:bodyPr/>
          <a:lstStyle/>
          <a:p>
            <a:r>
              <a:rPr lang="es-AR" dirty="0" smtClean="0"/>
              <a:t>Proyecto: Metodología</a:t>
            </a:r>
            <a:endParaRPr lang="en-US" dirty="0"/>
          </a:p>
        </p:txBody>
      </p:sp>
      <p:sp>
        <p:nvSpPr>
          <p:cNvPr id="3" name="2 Marcador de contenido"/>
          <p:cNvSpPr>
            <a:spLocks noGrp="1"/>
          </p:cNvSpPr>
          <p:nvPr>
            <p:ph idx="1"/>
          </p:nvPr>
        </p:nvSpPr>
        <p:spPr>
          <a:xfrm>
            <a:off x="510654" y="1427018"/>
            <a:ext cx="11353800" cy="5069317"/>
          </a:xfrm>
        </p:spPr>
        <p:txBody>
          <a:bodyPr>
            <a:normAutofit/>
          </a:bodyPr>
          <a:lstStyle/>
          <a:p>
            <a:pPr marL="514350" indent="-514350">
              <a:spcAft>
                <a:spcPts val="1200"/>
              </a:spcAft>
              <a:buFont typeface="+mj-lt"/>
              <a:buAutoNum type="arabicPeriod"/>
            </a:pPr>
            <a:r>
              <a:rPr lang="es-AR" sz="3200" dirty="0" smtClean="0"/>
              <a:t>Examen del desempeño económico – 1990-2015</a:t>
            </a:r>
          </a:p>
          <a:p>
            <a:pPr marL="514350" indent="-514350">
              <a:spcAft>
                <a:spcPts val="1200"/>
              </a:spcAft>
              <a:buFont typeface="+mj-lt"/>
              <a:buAutoNum type="arabicPeriod"/>
            </a:pPr>
            <a:r>
              <a:rPr lang="es-AR" sz="3200" dirty="0" smtClean="0"/>
              <a:t>Elaboración de un Modelo Insumo-Producto con desagregación sectorial ad-hoc</a:t>
            </a:r>
            <a:endParaRPr lang="es-AR" dirty="0" smtClean="0"/>
          </a:p>
          <a:p>
            <a:pPr marL="514350" indent="-514350">
              <a:spcAft>
                <a:spcPts val="600"/>
              </a:spcAft>
              <a:buFont typeface="+mj-lt"/>
              <a:buAutoNum type="arabicPeriod"/>
            </a:pPr>
            <a:r>
              <a:rPr lang="es-AR" sz="3200" dirty="0" smtClean="0"/>
              <a:t>Elaboración de </a:t>
            </a:r>
            <a:r>
              <a:rPr lang="es-AR" sz="3200" dirty="0"/>
              <a:t>escenarios</a:t>
            </a:r>
            <a:r>
              <a:rPr lang="es-AR" sz="3200" dirty="0" smtClean="0"/>
              <a:t> prospectivos acordes a los objetivos del proyecto</a:t>
            </a:r>
          </a:p>
          <a:p>
            <a:pPr lvl="1">
              <a:spcAft>
                <a:spcPts val="1200"/>
              </a:spcAft>
            </a:pPr>
            <a:r>
              <a:rPr lang="es-AR" dirty="0" smtClean="0"/>
              <a:t>Horizonte: 10 años</a:t>
            </a:r>
          </a:p>
          <a:p>
            <a:pPr marL="514350" indent="-514350">
              <a:spcAft>
                <a:spcPts val="1200"/>
              </a:spcAft>
              <a:buFont typeface="+mj-lt"/>
              <a:buAutoNum type="arabicPeriod"/>
            </a:pPr>
            <a:r>
              <a:rPr lang="es-AR" sz="3200" dirty="0" smtClean="0"/>
              <a:t>Análisis de viabilidad de estos escenarios</a:t>
            </a:r>
          </a:p>
          <a:p>
            <a:pPr marL="514350" indent="-514350">
              <a:buFont typeface="+mj-lt"/>
              <a:buAutoNum type="arabicPeriod"/>
            </a:pPr>
            <a:r>
              <a:rPr lang="es-AR" sz="3200" dirty="0" smtClean="0"/>
              <a:t>Conclusiones</a:t>
            </a:r>
          </a:p>
          <a:p>
            <a:endParaRPr lang="es-AR" sz="3200" dirty="0" smtClean="0"/>
          </a:p>
          <a:p>
            <a:endParaRPr lang="en-US" sz="3200" dirty="0"/>
          </a:p>
        </p:txBody>
      </p:sp>
    </p:spTree>
    <p:extLst>
      <p:ext uri="{BB962C8B-B14F-4D97-AF65-F5344CB8AC3E}">
        <p14:creationId xmlns:p14="http://schemas.microsoft.com/office/powerpoint/2010/main" val="21641595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pattFill prst="weave">
          <a:fgClr>
            <a:schemeClr val="accent1"/>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47127" y="104527"/>
            <a:ext cx="10980761" cy="727988"/>
          </a:xfrm>
        </p:spPr>
        <p:txBody>
          <a:bodyPr>
            <a:normAutofit/>
          </a:bodyPr>
          <a:lstStyle/>
          <a:p>
            <a:pPr marL="0" indent="0">
              <a:spcBef>
                <a:spcPts val="2000"/>
              </a:spcBef>
              <a:spcAft>
                <a:spcPts val="600"/>
              </a:spcAft>
            </a:pPr>
            <a:r>
              <a:rPr lang="es-AR" dirty="0" smtClean="0"/>
              <a:t>Conclusiones preliminares y agenda</a:t>
            </a:r>
            <a:endParaRPr lang="es-AR" dirty="0"/>
          </a:p>
        </p:txBody>
      </p:sp>
      <p:sp>
        <p:nvSpPr>
          <p:cNvPr id="2" name="1 CuadroTexto"/>
          <p:cNvSpPr txBox="1"/>
          <p:nvPr/>
        </p:nvSpPr>
        <p:spPr>
          <a:xfrm>
            <a:off x="651163" y="2129331"/>
            <a:ext cx="11042071" cy="3431709"/>
          </a:xfrm>
          <a:prstGeom prst="rect">
            <a:avLst/>
          </a:prstGeom>
          <a:noFill/>
        </p:spPr>
        <p:txBody>
          <a:bodyPr wrap="square" rtlCol="0">
            <a:spAutoFit/>
          </a:bodyPr>
          <a:lstStyle/>
          <a:p>
            <a:pPr marL="514350" indent="-514350">
              <a:buFont typeface="+mj-lt"/>
              <a:buAutoNum type="arabicPeriod" startAt="4"/>
            </a:pPr>
            <a:r>
              <a:rPr lang="es-AR" sz="2400" dirty="0" smtClean="0"/>
              <a:t>La brecha fiscal se reduce, pero se mantiene negativa; desempeño algo mejor del escenario sustitutivo</a:t>
            </a:r>
          </a:p>
          <a:p>
            <a:pPr marL="514350" indent="-514350">
              <a:spcBef>
                <a:spcPts val="600"/>
              </a:spcBef>
              <a:buFont typeface="+mj-lt"/>
              <a:buAutoNum type="arabicPeriod" startAt="4"/>
            </a:pPr>
            <a:r>
              <a:rPr lang="es-AR" sz="2400" dirty="0" smtClean="0"/>
              <a:t>La </a:t>
            </a:r>
            <a:r>
              <a:rPr lang="es-AR" sz="2400" dirty="0"/>
              <a:t>demanda de inversión se ajusta a la inversión prevista, pero con un margen muy estrecho en el escenario sustitutivo</a:t>
            </a:r>
          </a:p>
          <a:p>
            <a:pPr marL="514350" indent="-514350">
              <a:spcBef>
                <a:spcPts val="1200"/>
              </a:spcBef>
              <a:buFont typeface="+mj-lt"/>
              <a:buAutoNum type="arabicPeriod" startAt="4"/>
            </a:pPr>
            <a:r>
              <a:rPr lang="es-AR" sz="2400" dirty="0" smtClean="0"/>
              <a:t>Los requerimientos energéticos no varían sensiblemente, por obra del consumo inducido y de la difusión de efectos.</a:t>
            </a:r>
          </a:p>
          <a:p>
            <a:pPr marL="514350" indent="-514350">
              <a:spcBef>
                <a:spcPts val="1200"/>
              </a:spcBef>
              <a:buFont typeface="+mj-lt"/>
              <a:buAutoNum type="arabicPeriod" startAt="7"/>
            </a:pPr>
            <a:r>
              <a:rPr lang="es-AR" sz="2400" dirty="0" smtClean="0"/>
              <a:t>Las políticas sectoriales absorben recursos de inversión perceptibles, especialmente en el caso de la producción de hidrocarburos</a:t>
            </a:r>
          </a:p>
        </p:txBody>
      </p:sp>
    </p:spTree>
    <p:extLst>
      <p:ext uri="{BB962C8B-B14F-4D97-AF65-F5344CB8AC3E}">
        <p14:creationId xmlns:p14="http://schemas.microsoft.com/office/powerpoint/2010/main" val="7960903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pattFill prst="weave">
          <a:fgClr>
            <a:schemeClr val="accent1"/>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647127" y="104527"/>
            <a:ext cx="10980761" cy="727988"/>
          </a:xfrm>
        </p:spPr>
        <p:txBody>
          <a:bodyPr>
            <a:normAutofit/>
          </a:bodyPr>
          <a:lstStyle/>
          <a:p>
            <a:pPr marL="0" indent="0">
              <a:spcBef>
                <a:spcPts val="2000"/>
              </a:spcBef>
              <a:spcAft>
                <a:spcPts val="600"/>
              </a:spcAft>
            </a:pPr>
            <a:r>
              <a:rPr lang="es-AR" dirty="0" smtClean="0"/>
              <a:t>Conclusiones preliminares y agenda</a:t>
            </a:r>
            <a:endParaRPr lang="es-AR" dirty="0"/>
          </a:p>
        </p:txBody>
      </p:sp>
      <p:sp>
        <p:nvSpPr>
          <p:cNvPr id="2" name="1 CuadroTexto"/>
          <p:cNvSpPr txBox="1"/>
          <p:nvPr/>
        </p:nvSpPr>
        <p:spPr>
          <a:xfrm>
            <a:off x="395786" y="955624"/>
            <a:ext cx="11573302" cy="5509200"/>
          </a:xfrm>
          <a:prstGeom prst="rect">
            <a:avLst/>
          </a:prstGeom>
          <a:noFill/>
        </p:spPr>
        <p:txBody>
          <a:bodyPr wrap="square" rtlCol="0">
            <a:spAutoFit/>
          </a:bodyPr>
          <a:lstStyle/>
          <a:p>
            <a:pPr marL="514350" indent="-514350">
              <a:buFont typeface="+mj-lt"/>
              <a:buAutoNum type="arabicPeriod" startAt="8"/>
            </a:pPr>
            <a:r>
              <a:rPr lang="es-AR" sz="2400" dirty="0"/>
              <a:t>Es deseable avanzar en alguna medida en la desagregación sectorial (trabajo en curso)</a:t>
            </a:r>
            <a:endParaRPr lang="en-US" sz="2400" dirty="0"/>
          </a:p>
          <a:p>
            <a:pPr marL="514350" indent="-514350">
              <a:buFont typeface="+mj-lt"/>
              <a:buAutoNum type="arabicPeriod" startAt="8"/>
            </a:pPr>
            <a:endParaRPr lang="es-AR" sz="1000" dirty="0" smtClean="0"/>
          </a:p>
          <a:p>
            <a:pPr marL="514350" indent="-514350">
              <a:buFont typeface="+mj-lt"/>
              <a:buAutoNum type="arabicPeriod" startAt="8"/>
            </a:pPr>
            <a:r>
              <a:rPr lang="es-AR" sz="2400" dirty="0" smtClean="0"/>
              <a:t>Debe considerarse el impacto sobre el empleo de los diferentes escenarios, a fin de detectar si existen diferenciales importantes; a este propósito, es necesario contar con estimaciones de elasticidad producto-empleo de largo plazo.</a:t>
            </a:r>
          </a:p>
          <a:p>
            <a:pPr marL="514350" indent="-514350">
              <a:buFont typeface="+mj-lt"/>
              <a:buAutoNum type="arabicPeriod" startAt="8"/>
            </a:pPr>
            <a:endParaRPr lang="es-AR" sz="1000" dirty="0"/>
          </a:p>
          <a:p>
            <a:pPr marL="514350" indent="-514350">
              <a:buFont typeface="+mj-lt"/>
              <a:buAutoNum type="arabicPeriod" startAt="8"/>
            </a:pPr>
            <a:r>
              <a:rPr lang="es-AR" sz="2400" dirty="0" smtClean="0"/>
              <a:t>Lo anterior demanda también formular alguna predicción con relación a las variaciones de productividad que podrían asociarse a cada escenario. Sobre este punto por ahora solo caben especulaciones.</a:t>
            </a:r>
          </a:p>
          <a:p>
            <a:pPr marL="514350" indent="-514350">
              <a:buFont typeface="+mj-lt"/>
              <a:buAutoNum type="arabicPeriod" startAt="8"/>
            </a:pPr>
            <a:endParaRPr lang="es-AR" sz="1000" dirty="0"/>
          </a:p>
          <a:p>
            <a:pPr marL="514350" indent="-514350">
              <a:buFont typeface="+mj-lt"/>
              <a:buAutoNum type="arabicPeriod" startAt="8"/>
            </a:pPr>
            <a:r>
              <a:rPr lang="es-AR" sz="2400" dirty="0" smtClean="0"/>
              <a:t>Los escenarios delineados podrán ser revisados a partir de un análisis sectorial más minucioso; hasta aquí son esencialmente tendenciales, lo que explica la relativa homogeneidad de algunos resultados.</a:t>
            </a:r>
          </a:p>
          <a:p>
            <a:pPr marL="514350" indent="-514350">
              <a:buFont typeface="+mj-lt"/>
              <a:buAutoNum type="arabicPeriod" startAt="8"/>
            </a:pPr>
            <a:endParaRPr lang="es-AR" sz="1000" dirty="0" smtClean="0"/>
          </a:p>
          <a:p>
            <a:pPr marL="514350" indent="-514350">
              <a:buFont typeface="+mj-lt"/>
              <a:buAutoNum type="arabicPeriod" startAt="8"/>
            </a:pPr>
            <a:r>
              <a:rPr lang="es-AR" sz="2400" dirty="0" smtClean="0"/>
              <a:t>El planteo presentado se refiere a una suerte de “situación representativa” en el horizonte de planificación. Sería deseable construir una senda o trayectoria que refleje la adopción de cada escenario.</a:t>
            </a:r>
          </a:p>
        </p:txBody>
      </p:sp>
    </p:spTree>
    <p:extLst>
      <p:ext uri="{BB962C8B-B14F-4D97-AF65-F5344CB8AC3E}">
        <p14:creationId xmlns:p14="http://schemas.microsoft.com/office/powerpoint/2010/main" val="33366629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3000" b="-33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47382" y="1388897"/>
            <a:ext cx="10515600" cy="4351338"/>
          </a:xfrm>
        </p:spPr>
        <p:txBody>
          <a:bodyPr/>
          <a:lstStyle/>
          <a:p>
            <a:pPr marL="0" indent="0">
              <a:buNone/>
            </a:pPr>
            <a:endParaRPr lang="es-AR" dirty="0" smtClean="0"/>
          </a:p>
          <a:p>
            <a:pPr marL="0" indent="0">
              <a:buNone/>
            </a:pPr>
            <a:endParaRPr lang="es-AR" dirty="0"/>
          </a:p>
          <a:p>
            <a:pPr marL="0" indent="0">
              <a:buNone/>
            </a:pPr>
            <a:endParaRPr lang="es-AR" dirty="0" smtClean="0"/>
          </a:p>
          <a:p>
            <a:pPr marL="0" indent="0" algn="ctr">
              <a:buNone/>
            </a:pPr>
            <a:r>
              <a:rPr lang="es-AR" sz="4800" dirty="0" smtClean="0">
                <a:latin typeface="Lucida Calligraphy" panose="03010101010101010101" pitchFamily="66" charset="0"/>
              </a:rPr>
              <a:t>¡Gracias!</a:t>
            </a:r>
          </a:p>
          <a:p>
            <a:pPr marL="0" indent="0">
              <a:buNone/>
            </a:pPr>
            <a:endParaRPr lang="es-AR" sz="3600" dirty="0"/>
          </a:p>
          <a:p>
            <a:pPr marL="0" indent="0" algn="r">
              <a:buNone/>
            </a:pPr>
            <a:r>
              <a:rPr lang="es-AR" sz="3600" i="1" dirty="0" smtClean="0"/>
              <a:t>Martín Ferroni</a:t>
            </a:r>
          </a:p>
          <a:p>
            <a:pPr marL="0" indent="0" algn="r">
              <a:buNone/>
            </a:pPr>
            <a:r>
              <a:rPr lang="es-AR" sz="3600" i="1" dirty="0" smtClean="0"/>
              <a:t>Alberto Müller</a:t>
            </a:r>
            <a:endParaRPr lang="en-US" sz="3600" i="1" dirty="0"/>
          </a:p>
        </p:txBody>
      </p:sp>
      <p:sp>
        <p:nvSpPr>
          <p:cNvPr id="5" name="1 Título"/>
          <p:cNvSpPr>
            <a:spLocks noGrp="1"/>
          </p:cNvSpPr>
          <p:nvPr>
            <p:ph type="title"/>
          </p:nvPr>
        </p:nvSpPr>
        <p:spPr>
          <a:xfrm>
            <a:off x="988326" y="610781"/>
            <a:ext cx="10515600" cy="1325563"/>
          </a:xfrm>
        </p:spPr>
        <p:txBody>
          <a:bodyPr>
            <a:normAutofit/>
          </a:bodyPr>
          <a:lstStyle/>
          <a:p>
            <a:pPr algn="ctr"/>
            <a:r>
              <a:rPr lang="es-AR" sz="3600" b="1" dirty="0" smtClean="0"/>
              <a:t>IIE-CESPA</a:t>
            </a:r>
            <a:br>
              <a:rPr lang="es-AR" sz="3600" b="1" dirty="0" smtClean="0"/>
            </a:br>
            <a:r>
              <a:rPr lang="es-AR" sz="3600" b="1" dirty="0" smtClean="0"/>
              <a:t>SEMINARIOS ABIERTOS</a:t>
            </a:r>
            <a:endParaRPr lang="en-US" sz="3600" b="1" dirty="0"/>
          </a:p>
        </p:txBody>
      </p:sp>
    </p:spTree>
    <p:extLst>
      <p:ext uri="{BB962C8B-B14F-4D97-AF65-F5344CB8AC3E}">
        <p14:creationId xmlns:p14="http://schemas.microsoft.com/office/powerpoint/2010/main" val="40220305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1001829" y="77003"/>
            <a:ext cx="10481110" cy="760396"/>
          </a:xfrm>
        </p:spPr>
        <p:txBody>
          <a:bodyPr>
            <a:normAutofit/>
          </a:bodyPr>
          <a:lstStyle/>
          <a:p>
            <a:pPr>
              <a:spcBef>
                <a:spcPts val="2000"/>
              </a:spcBef>
              <a:spcAft>
                <a:spcPts val="600"/>
              </a:spcAft>
            </a:pPr>
            <a:r>
              <a:rPr lang="es-AR" dirty="0" smtClean="0"/>
              <a:t>Desagregación </a:t>
            </a:r>
            <a:r>
              <a:rPr lang="es-AR" dirty="0"/>
              <a:t>sectorial 124 a 11</a:t>
            </a:r>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3217682530"/>
              </p:ext>
            </p:extLst>
          </p:nvPr>
        </p:nvGraphicFramePr>
        <p:xfrm>
          <a:off x="259882" y="740666"/>
          <a:ext cx="11473313" cy="5982581"/>
        </p:xfrm>
        <a:graphic>
          <a:graphicData uri="http://schemas.openxmlformats.org/drawingml/2006/table">
            <a:tbl>
              <a:tblPr>
                <a:tableStyleId>{5C22544A-7EE6-4342-B048-85BDC9FD1C3A}</a:tableStyleId>
              </a:tblPr>
              <a:tblGrid>
                <a:gridCol w="2123878"/>
                <a:gridCol w="1664067"/>
                <a:gridCol w="1357530"/>
                <a:gridCol w="1182363"/>
                <a:gridCol w="2123878"/>
                <a:gridCol w="1664067"/>
                <a:gridCol w="1357530"/>
              </a:tblGrid>
              <a:tr h="193874">
                <a:tc>
                  <a:txBody>
                    <a:bodyPr/>
                    <a:lstStyle/>
                    <a:p>
                      <a:pPr algn="ctr" fontAlgn="ctr"/>
                      <a:r>
                        <a:rPr lang="es-AR" sz="1600" u="none" strike="noStrike" dirty="0">
                          <a:effectLst/>
                        </a:rPr>
                        <a:t>Sectores MIP 124</a:t>
                      </a:r>
                      <a:endParaRPr lang="es-AR" sz="1600" b="1" i="0" u="none" strike="noStrike" dirty="0">
                        <a:effectLst/>
                        <a:latin typeface="Arial" panose="020B0604020202020204" pitchFamily="34" charset="0"/>
                      </a:endParaRPr>
                    </a:p>
                  </a:txBody>
                  <a:tcPr marL="1907" marR="1907" marT="1907" marB="0" anchor="ctr"/>
                </a:tc>
                <a:tc>
                  <a:txBody>
                    <a:bodyPr/>
                    <a:lstStyle/>
                    <a:p>
                      <a:pPr algn="ctr" fontAlgn="ctr"/>
                      <a:r>
                        <a:rPr lang="es-AR" sz="1600" u="none" strike="noStrike" dirty="0">
                          <a:effectLst/>
                        </a:rPr>
                        <a:t>Sectores MIP 11</a:t>
                      </a:r>
                      <a:endParaRPr lang="es-AR" sz="1600" b="1" i="0" u="none" strike="noStrike" dirty="0">
                        <a:effectLst/>
                        <a:latin typeface="Arial" panose="020B0604020202020204" pitchFamily="34" charset="0"/>
                      </a:endParaRPr>
                    </a:p>
                  </a:txBody>
                  <a:tcPr marL="1907" marR="1907" marT="1907" marB="0" anchor="ctr"/>
                </a:tc>
                <a:tc>
                  <a:txBody>
                    <a:bodyPr/>
                    <a:lstStyle/>
                    <a:p>
                      <a:pPr algn="ctr" fontAlgn="ctr"/>
                      <a:r>
                        <a:rPr lang="es-AR" sz="1600" u="none" strike="noStrike" dirty="0" err="1">
                          <a:effectLst/>
                        </a:rPr>
                        <a:t>Nro</a:t>
                      </a:r>
                      <a:r>
                        <a:rPr lang="es-AR" sz="1600" u="none" strike="noStrike" dirty="0">
                          <a:effectLst/>
                        </a:rPr>
                        <a:t> Sector MIP 11</a:t>
                      </a:r>
                      <a:endParaRPr lang="es-AR" sz="1600" b="1" i="0" u="none" strike="noStrike" dirty="0">
                        <a:effectLst/>
                        <a:latin typeface="Arial" panose="020B0604020202020204" pitchFamily="34" charset="0"/>
                      </a:endParaRPr>
                    </a:p>
                  </a:txBody>
                  <a:tcPr marL="1907" marR="1907" marT="1907" marB="0" anchor="ctr"/>
                </a:tc>
                <a:tc>
                  <a:txBody>
                    <a:bodyPr/>
                    <a:lstStyle/>
                    <a:p>
                      <a:pPr algn="l" fontAlgn="b"/>
                      <a:r>
                        <a:rPr lang="es-AR" sz="1600" u="none" strike="noStrike" dirty="0">
                          <a:effectLst/>
                        </a:rPr>
                        <a:t> </a:t>
                      </a:r>
                      <a:endParaRPr lang="es-AR" sz="1600" b="0" i="0" u="none" strike="noStrike" dirty="0">
                        <a:effectLst/>
                        <a:latin typeface="Arial" panose="020B0604020202020204" pitchFamily="34" charset="0"/>
                      </a:endParaRPr>
                    </a:p>
                  </a:txBody>
                  <a:tcPr marL="1907" marR="1907" marT="1907" marB="0" anchor="b"/>
                </a:tc>
                <a:tc>
                  <a:txBody>
                    <a:bodyPr/>
                    <a:lstStyle/>
                    <a:p>
                      <a:pPr algn="ctr" fontAlgn="ctr"/>
                      <a:r>
                        <a:rPr lang="es-AR" sz="1600" u="none" strike="noStrike" dirty="0">
                          <a:effectLst/>
                        </a:rPr>
                        <a:t>Sectores MIP 124</a:t>
                      </a:r>
                      <a:endParaRPr lang="es-AR" sz="1600" b="1" i="0" u="none" strike="noStrike" dirty="0">
                        <a:effectLst/>
                        <a:latin typeface="Arial" panose="020B0604020202020204" pitchFamily="34" charset="0"/>
                      </a:endParaRPr>
                    </a:p>
                  </a:txBody>
                  <a:tcPr marL="1907" marR="1907" marT="1907" marB="0" anchor="ctr"/>
                </a:tc>
                <a:tc>
                  <a:txBody>
                    <a:bodyPr/>
                    <a:lstStyle/>
                    <a:p>
                      <a:pPr algn="ctr" fontAlgn="ctr"/>
                      <a:r>
                        <a:rPr lang="es-AR" sz="1600" u="none" strike="noStrike" dirty="0">
                          <a:effectLst/>
                        </a:rPr>
                        <a:t>Sectores MIP 11</a:t>
                      </a:r>
                      <a:endParaRPr lang="es-AR" sz="1600" b="1" i="0" u="none" strike="noStrike" dirty="0">
                        <a:effectLst/>
                        <a:latin typeface="Arial" panose="020B0604020202020204" pitchFamily="34" charset="0"/>
                      </a:endParaRPr>
                    </a:p>
                  </a:txBody>
                  <a:tcPr marL="1907" marR="1907" marT="1907" marB="0" anchor="ctr"/>
                </a:tc>
                <a:tc>
                  <a:txBody>
                    <a:bodyPr/>
                    <a:lstStyle/>
                    <a:p>
                      <a:pPr algn="ctr" fontAlgn="ctr"/>
                      <a:r>
                        <a:rPr lang="es-AR" sz="1600" u="none" strike="noStrike" dirty="0" err="1">
                          <a:effectLst/>
                        </a:rPr>
                        <a:t>Nro</a:t>
                      </a:r>
                      <a:r>
                        <a:rPr lang="es-AR" sz="1600" u="none" strike="noStrike" dirty="0">
                          <a:effectLst/>
                        </a:rPr>
                        <a:t> Sector MIP 11</a:t>
                      </a:r>
                      <a:endParaRPr lang="es-AR" sz="1600" b="1" i="0" u="none" strike="noStrike" dirty="0">
                        <a:effectLst/>
                        <a:latin typeface="Arial" panose="020B0604020202020204" pitchFamily="34" charset="0"/>
                      </a:endParaRPr>
                    </a:p>
                  </a:txBody>
                  <a:tcPr marL="1907" marR="1907" marT="1907" marB="0" anchor="ctr"/>
                </a:tc>
              </a:tr>
              <a:tr h="328055">
                <a:tc>
                  <a:txBody>
                    <a:bodyPr/>
                    <a:lstStyle/>
                    <a:p>
                      <a:pPr algn="l" fontAlgn="ctr"/>
                      <a:r>
                        <a:rPr lang="es-AR" sz="1050" u="none" strike="noStrike" dirty="0">
                          <a:effectLst/>
                        </a:rPr>
                        <a:t>Cultivo de cereales, oleaginosas y forrajeras</a:t>
                      </a:r>
                      <a:endParaRPr lang="es-AR" sz="1050" b="1"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Agropecuario</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1</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a:effectLst/>
                        </a:rPr>
                        <a:t>Alimentos balanceados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r>
              <a:tr h="328055">
                <a:tc>
                  <a:txBody>
                    <a:bodyPr/>
                    <a:lstStyle/>
                    <a:p>
                      <a:pPr algn="l" fontAlgn="ctr"/>
                      <a:r>
                        <a:rPr lang="es-AR" sz="1050" u="none" strike="noStrike" dirty="0">
                          <a:effectLst/>
                        </a:rPr>
                        <a:t>Cultivo de hortalizas, legumbres, flores y plantas ornamentales</a:t>
                      </a:r>
                      <a:endParaRPr lang="es-AR" sz="1050" b="1"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Agropecuario</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1</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a:effectLst/>
                        </a:rPr>
                        <a:t>Productos de panadería</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r>
              <a:tr h="243828">
                <a:tc>
                  <a:txBody>
                    <a:bodyPr/>
                    <a:lstStyle/>
                    <a:p>
                      <a:pPr algn="l" fontAlgn="ctr"/>
                      <a:r>
                        <a:rPr lang="es-AR" sz="1050" u="none" strike="noStrike">
                          <a:effectLst/>
                        </a:rPr>
                        <a:t>Cultivo de frutas y nueces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Agropecuario</a:t>
                      </a:r>
                      <a:endParaRPr lang="es-AR" sz="1050" b="0"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1</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a:effectLst/>
                        </a:rPr>
                        <a:t>Azúcar</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r>
              <a:tr h="362257">
                <a:tc>
                  <a:txBody>
                    <a:bodyPr/>
                    <a:lstStyle/>
                    <a:p>
                      <a:pPr algn="l" fontAlgn="ctr"/>
                      <a:r>
                        <a:rPr lang="es-AR" sz="1050" u="none" strike="noStrike">
                          <a:effectLst/>
                        </a:rPr>
                        <a:t>Cultivos industriales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Agropecuario</a:t>
                      </a:r>
                      <a:endParaRPr lang="es-AR" sz="1050" b="0"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1</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a:effectLst/>
                        </a:rPr>
                        <a:t>Cacao, chocolate y productos de confitería</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r>
              <a:tr h="181128">
                <a:tc>
                  <a:txBody>
                    <a:bodyPr/>
                    <a:lstStyle/>
                    <a:p>
                      <a:pPr algn="l" fontAlgn="ctr"/>
                      <a:r>
                        <a:rPr lang="es-AR" sz="1050" u="none" strike="noStrike" dirty="0">
                          <a:effectLst/>
                        </a:rPr>
                        <a:t>Producción de semillas</a:t>
                      </a:r>
                      <a:endParaRPr lang="es-AR" sz="1050" b="1"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Agropecuario</a:t>
                      </a:r>
                      <a:endParaRPr lang="es-AR" sz="1050" b="0"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1</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a:effectLst/>
                        </a:rPr>
                        <a:t>Pastas alimenticias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r>
              <a:tr h="328055">
                <a:tc>
                  <a:txBody>
                    <a:bodyPr/>
                    <a:lstStyle/>
                    <a:p>
                      <a:pPr algn="l" fontAlgn="ctr"/>
                      <a:r>
                        <a:rPr lang="es-AR" sz="1050" u="none" strike="noStrike">
                          <a:effectLst/>
                        </a:rPr>
                        <a:t>Cría de ganado y producción de leche, lana y pelos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Agropecuario</a:t>
                      </a:r>
                      <a:endParaRPr lang="es-AR" sz="1050" b="0"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1</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a:effectLst/>
                        </a:rPr>
                        <a:t>Otros productos alimenticios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r>
              <a:tr h="181128">
                <a:tc>
                  <a:txBody>
                    <a:bodyPr/>
                    <a:lstStyle/>
                    <a:p>
                      <a:pPr algn="l" fontAlgn="ctr"/>
                      <a:r>
                        <a:rPr lang="es-AR" sz="1050" u="none" strike="noStrike">
                          <a:effectLst/>
                        </a:rPr>
                        <a:t>Producción de granja</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Agropecuario</a:t>
                      </a:r>
                      <a:endParaRPr lang="es-AR" sz="1050" b="0"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1</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a:effectLst/>
                        </a:rPr>
                        <a:t>Bebidas alcohólicas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r>
              <a:tr h="241505">
                <a:tc>
                  <a:txBody>
                    <a:bodyPr/>
                    <a:lstStyle/>
                    <a:p>
                      <a:pPr algn="l" fontAlgn="ctr"/>
                      <a:r>
                        <a:rPr lang="es-AR" sz="1050" u="none" strike="noStrike">
                          <a:effectLst/>
                        </a:rPr>
                        <a:t>Servicios agropecuarios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Agropecuario</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1</a:t>
                      </a:r>
                      <a:endParaRPr lang="es-AR" sz="1050" b="0" i="0" u="none" strike="noStrike" dirty="0">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a:effectLst/>
                        </a:rPr>
                        <a:t>Producción vitivinícola</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r>
              <a:tr h="195062">
                <a:tc>
                  <a:txBody>
                    <a:bodyPr/>
                    <a:lstStyle/>
                    <a:p>
                      <a:pPr algn="l" fontAlgn="ctr"/>
                      <a:r>
                        <a:rPr lang="es-AR" sz="1050" u="none" strike="noStrike">
                          <a:effectLst/>
                        </a:rPr>
                        <a:t>Caza</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Agropecuario</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1</a:t>
                      </a:r>
                      <a:endParaRPr lang="es-AR" sz="1050" b="0" i="0" u="none" strike="noStrike" dirty="0">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a:effectLst/>
                        </a:rPr>
                        <a:t>Cerveza y malta</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r>
              <a:tr h="483010">
                <a:tc>
                  <a:txBody>
                    <a:bodyPr/>
                    <a:lstStyle/>
                    <a:p>
                      <a:pPr algn="l" fontAlgn="ctr"/>
                      <a:r>
                        <a:rPr lang="es-AR" sz="1050" u="none" strike="noStrike" dirty="0">
                          <a:effectLst/>
                        </a:rPr>
                        <a:t>Silvicultura y extracción de madera</a:t>
                      </a:r>
                      <a:endParaRPr lang="es-AR" sz="1050" b="1"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Agropecuario</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1</a:t>
                      </a:r>
                      <a:endParaRPr lang="es-AR" sz="1050" b="0" i="0" u="none" strike="noStrike" dirty="0">
                        <a:effectLst/>
                        <a:latin typeface="Arial" panose="020B0604020202020204" pitchFamily="34" charset="0"/>
                      </a:endParaRPr>
                    </a:p>
                  </a:txBody>
                  <a:tcPr marL="1907" marR="1907" marT="1907" marB="0" anchor="ctr"/>
                </a:tc>
                <a:tc>
                  <a:txBody>
                    <a:bodyPr/>
                    <a:lstStyle/>
                    <a:p>
                      <a:pPr algn="l" fontAlgn="b"/>
                      <a:r>
                        <a:rPr lang="es-AR" sz="1050" u="none" strike="noStrike" dirty="0">
                          <a:effectLst/>
                        </a:rPr>
                        <a:t> </a:t>
                      </a:r>
                      <a:endParaRPr lang="es-AR" sz="1050" b="0" i="0" u="none" strike="noStrike" dirty="0">
                        <a:effectLst/>
                        <a:latin typeface="Arial" panose="020B0604020202020204" pitchFamily="34" charset="0"/>
                      </a:endParaRPr>
                    </a:p>
                  </a:txBody>
                  <a:tcPr marL="1907" marR="1907" marT="1907" marB="0" anchor="b"/>
                </a:tc>
                <a:tc>
                  <a:txBody>
                    <a:bodyPr/>
                    <a:lstStyle/>
                    <a:p>
                      <a:pPr algn="l" fontAlgn="ctr"/>
                      <a:r>
                        <a:rPr lang="es-AR" sz="1050" u="none" strike="noStrike">
                          <a:effectLst/>
                        </a:rPr>
                        <a:t>Gaseosas, agua mineral y otras bebidas no alcohólicas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3</a:t>
                      </a:r>
                      <a:endParaRPr lang="es-AR" sz="1050" b="0" i="0" u="none" strike="noStrike" dirty="0">
                        <a:effectLst/>
                        <a:latin typeface="Arial" panose="020B0604020202020204" pitchFamily="34" charset="0"/>
                      </a:endParaRPr>
                    </a:p>
                  </a:txBody>
                  <a:tcPr marL="1907" marR="1907" marT="1907" marB="0" anchor="ctr"/>
                </a:tc>
              </a:tr>
              <a:tr h="164999">
                <a:tc>
                  <a:txBody>
                    <a:bodyPr/>
                    <a:lstStyle/>
                    <a:p>
                      <a:pPr algn="l" fontAlgn="ctr"/>
                      <a:r>
                        <a:rPr lang="es-AR" sz="1050" u="none" strike="noStrike">
                          <a:effectLst/>
                        </a:rPr>
                        <a:t>Pesca</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Agropecuario</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1</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dirty="0">
                          <a:effectLst/>
                        </a:rPr>
                        <a:t> </a:t>
                      </a:r>
                      <a:endParaRPr lang="es-AR" sz="1050" b="0" i="0" u="none" strike="noStrike" dirty="0">
                        <a:effectLst/>
                        <a:latin typeface="Arial" panose="020B0604020202020204" pitchFamily="34" charset="0"/>
                      </a:endParaRPr>
                    </a:p>
                  </a:txBody>
                  <a:tcPr marL="1907" marR="1907" marT="1907" marB="0" anchor="b"/>
                </a:tc>
                <a:tc>
                  <a:txBody>
                    <a:bodyPr/>
                    <a:lstStyle/>
                    <a:p>
                      <a:pPr algn="l" fontAlgn="ctr"/>
                      <a:r>
                        <a:rPr lang="es-AR" sz="1050" u="none" strike="noStrike">
                          <a:effectLst/>
                        </a:rPr>
                        <a:t>Productos de tabaco</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r>
              <a:tr h="362257">
                <a:tc>
                  <a:txBody>
                    <a:bodyPr/>
                    <a:lstStyle/>
                    <a:p>
                      <a:pPr algn="l" fontAlgn="ctr"/>
                      <a:r>
                        <a:rPr lang="es-AR" sz="1050" u="none" strike="noStrike">
                          <a:effectLst/>
                        </a:rPr>
                        <a:t>Extracción de petróleo, gas, carbón y uranio</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Mineria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2</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dirty="0">
                          <a:effectLst/>
                        </a:rPr>
                        <a:t> </a:t>
                      </a:r>
                      <a:endParaRPr lang="es-AR" sz="1050" b="0" i="0" u="none" strike="noStrike" dirty="0">
                        <a:effectLst/>
                        <a:latin typeface="Arial" panose="020B0604020202020204" pitchFamily="34" charset="0"/>
                      </a:endParaRPr>
                    </a:p>
                  </a:txBody>
                  <a:tcPr marL="1907" marR="1907" marT="1907" marB="0" anchor="b"/>
                </a:tc>
                <a:tc>
                  <a:txBody>
                    <a:bodyPr/>
                    <a:lstStyle/>
                    <a:p>
                      <a:pPr algn="l" fontAlgn="ctr"/>
                      <a:r>
                        <a:rPr lang="es-AR" sz="1050" u="none" strike="noStrike" dirty="0">
                          <a:effectLst/>
                        </a:rPr>
                        <a:t>Fibras, hilados y tejeduría de productos textiles</a:t>
                      </a:r>
                      <a:endParaRPr lang="es-AR" sz="1050" b="1"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MOI</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4</a:t>
                      </a:r>
                      <a:endParaRPr lang="es-AR" sz="1050" b="0" i="0" u="none" strike="noStrike">
                        <a:effectLst/>
                        <a:latin typeface="Arial" panose="020B0604020202020204" pitchFamily="34" charset="0"/>
                      </a:endParaRPr>
                    </a:p>
                  </a:txBody>
                  <a:tcPr marL="1907" marR="1907" marT="1907" marB="0" anchor="ctr"/>
                </a:tc>
              </a:tr>
              <a:tr h="243828">
                <a:tc>
                  <a:txBody>
                    <a:bodyPr/>
                    <a:lstStyle/>
                    <a:p>
                      <a:pPr algn="l" fontAlgn="ctr"/>
                      <a:r>
                        <a:rPr lang="es-AR" sz="1050" u="none" strike="noStrike">
                          <a:effectLst/>
                        </a:rPr>
                        <a:t>Extracción de minerales metalíferos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Mineria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2</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dirty="0">
                          <a:effectLst/>
                        </a:rPr>
                        <a:t>Acabado de productos textiles</a:t>
                      </a:r>
                      <a:endParaRPr lang="es-AR" sz="1050" b="1"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MOI</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4</a:t>
                      </a:r>
                      <a:endParaRPr lang="es-AR" sz="1050" b="0" i="0" u="none" strike="noStrike">
                        <a:effectLst/>
                        <a:latin typeface="Arial" panose="020B0604020202020204" pitchFamily="34" charset="0"/>
                      </a:endParaRPr>
                    </a:p>
                  </a:txBody>
                  <a:tcPr marL="1907" marR="1907" marT="1907" marB="0" anchor="ctr"/>
                </a:tc>
              </a:tr>
              <a:tr h="243828">
                <a:tc>
                  <a:txBody>
                    <a:bodyPr/>
                    <a:lstStyle/>
                    <a:p>
                      <a:pPr algn="l" fontAlgn="ctr"/>
                      <a:r>
                        <a:rPr lang="es-AR" sz="1050" u="none" strike="noStrike" dirty="0">
                          <a:effectLst/>
                        </a:rPr>
                        <a:t>Extracción de otros minerales</a:t>
                      </a:r>
                      <a:endParaRPr lang="es-AR" sz="1050" b="1"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Mineria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2</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dirty="0">
                          <a:effectLst/>
                        </a:rPr>
                        <a:t>Fabricación de productos textiles</a:t>
                      </a:r>
                      <a:endParaRPr lang="es-AR" sz="1050" b="1"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MOI</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4</a:t>
                      </a:r>
                      <a:endParaRPr lang="es-AR" sz="1050" b="0" i="0" u="none" strike="noStrike">
                        <a:effectLst/>
                        <a:latin typeface="Arial" panose="020B0604020202020204" pitchFamily="34" charset="0"/>
                      </a:endParaRPr>
                    </a:p>
                  </a:txBody>
                  <a:tcPr marL="1907" marR="1907" marT="1907" marB="0" anchor="ctr"/>
                </a:tc>
              </a:tr>
              <a:tr h="328055">
                <a:tc>
                  <a:txBody>
                    <a:bodyPr/>
                    <a:lstStyle/>
                    <a:p>
                      <a:pPr algn="l" fontAlgn="ctr"/>
                      <a:r>
                        <a:rPr lang="es-AR" sz="1050" u="none" strike="noStrike">
                          <a:effectLst/>
                        </a:rPr>
                        <a:t>Matanza de animales, conservación y procesamiento de carnes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dirty="0">
                          <a:effectLst/>
                        </a:rPr>
                        <a:t>Tejidos de punto</a:t>
                      </a:r>
                      <a:endParaRPr lang="es-AR" sz="1050" b="1"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MOI</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4</a:t>
                      </a:r>
                      <a:endParaRPr lang="es-AR" sz="1050" b="0" i="0" u="none" strike="noStrike">
                        <a:effectLst/>
                        <a:latin typeface="Arial" panose="020B0604020202020204" pitchFamily="34" charset="0"/>
                      </a:endParaRPr>
                    </a:p>
                  </a:txBody>
                  <a:tcPr marL="1907" marR="1907" marT="1907" marB="0" anchor="ctr"/>
                </a:tc>
              </a:tr>
              <a:tr h="362257">
                <a:tc>
                  <a:txBody>
                    <a:bodyPr/>
                    <a:lstStyle/>
                    <a:p>
                      <a:pPr algn="l" fontAlgn="ctr"/>
                      <a:r>
                        <a:rPr lang="es-AR" sz="1050" u="none" strike="noStrike">
                          <a:effectLst/>
                        </a:rPr>
                        <a:t>Elaboración y conservación de pescado y productos de pescado</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a:effectLst/>
                        </a:rPr>
                        <a:t>Prendas de vestir, terminación y teñido de pieles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MOI</a:t>
                      </a:r>
                      <a:endParaRPr lang="es-AR" sz="1050" b="0"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4</a:t>
                      </a:r>
                      <a:endParaRPr lang="es-AR" sz="1050" b="0" i="0" u="none" strike="noStrike" dirty="0">
                        <a:effectLst/>
                        <a:latin typeface="Arial" panose="020B0604020202020204" pitchFamily="34" charset="0"/>
                      </a:endParaRPr>
                    </a:p>
                  </a:txBody>
                  <a:tcPr marL="1907" marR="1907" marT="1907" marB="0" anchor="ctr"/>
                </a:tc>
              </a:tr>
              <a:tr h="328055">
                <a:tc>
                  <a:txBody>
                    <a:bodyPr/>
                    <a:lstStyle/>
                    <a:p>
                      <a:pPr algn="l" fontAlgn="ctr"/>
                      <a:r>
                        <a:rPr lang="es-AR" sz="1050" u="none" strike="noStrike">
                          <a:effectLst/>
                        </a:rPr>
                        <a:t>Elaboración y conservación de frutas, legumbres y hortalizas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dirty="0">
                          <a:effectLst/>
                        </a:rPr>
                        <a:t>Curtido y terminación de cueros</a:t>
                      </a:r>
                      <a:endParaRPr lang="es-AR" sz="1050" b="1"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MOI</a:t>
                      </a:r>
                      <a:endParaRPr lang="es-AR" sz="1050" b="0"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4</a:t>
                      </a:r>
                      <a:endParaRPr lang="es-AR" sz="1050" b="0" i="0" u="none" strike="noStrike">
                        <a:effectLst/>
                        <a:latin typeface="Arial" panose="020B0604020202020204" pitchFamily="34" charset="0"/>
                      </a:endParaRPr>
                    </a:p>
                  </a:txBody>
                  <a:tcPr marL="1907" marR="1907" marT="1907" marB="0" anchor="ctr"/>
                </a:tc>
              </a:tr>
              <a:tr h="241505">
                <a:tc>
                  <a:txBody>
                    <a:bodyPr/>
                    <a:lstStyle/>
                    <a:p>
                      <a:pPr algn="l" fontAlgn="ctr"/>
                      <a:r>
                        <a:rPr lang="es-AR" sz="1050" u="none" strike="noStrike">
                          <a:effectLst/>
                        </a:rPr>
                        <a:t>Aceites y subproductos oleaginosos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dirty="0">
                          <a:effectLst/>
                        </a:rPr>
                        <a:t>Marroquinería y talabartería</a:t>
                      </a:r>
                      <a:endParaRPr lang="es-AR" sz="1050" b="1"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MOI</a:t>
                      </a:r>
                      <a:endParaRPr lang="es-AR" sz="1050" b="0"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4</a:t>
                      </a:r>
                      <a:endParaRPr lang="es-AR" sz="1050" b="0" i="0" u="none" strike="noStrike" dirty="0">
                        <a:effectLst/>
                        <a:latin typeface="Arial" panose="020B0604020202020204" pitchFamily="34" charset="0"/>
                      </a:endParaRPr>
                    </a:p>
                  </a:txBody>
                  <a:tcPr marL="1907" marR="1907" marT="1907" marB="0" anchor="ctr"/>
                </a:tc>
              </a:tr>
              <a:tr h="181128">
                <a:tc>
                  <a:txBody>
                    <a:bodyPr/>
                    <a:lstStyle/>
                    <a:p>
                      <a:pPr algn="l" fontAlgn="ctr"/>
                      <a:r>
                        <a:rPr lang="es-AR" sz="1050" u="none" strike="noStrike">
                          <a:effectLst/>
                        </a:rPr>
                        <a:t>Productos lácteos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a:effectLst/>
                        </a:rPr>
                        <a:t>Calzado y sus partes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MOI</a:t>
                      </a:r>
                      <a:endParaRPr lang="es-AR" sz="1050" b="0" i="0" u="none" strike="noStrike" dirty="0">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4</a:t>
                      </a:r>
                      <a:endParaRPr lang="es-AR" sz="1050" b="0" i="0" u="none" strike="noStrike" dirty="0">
                        <a:effectLst/>
                        <a:latin typeface="Arial" panose="020B0604020202020204" pitchFamily="34" charset="0"/>
                      </a:endParaRPr>
                    </a:p>
                  </a:txBody>
                  <a:tcPr marL="1907" marR="1907" marT="1907" marB="0" anchor="ctr"/>
                </a:tc>
              </a:tr>
              <a:tr h="164999">
                <a:tc>
                  <a:txBody>
                    <a:bodyPr/>
                    <a:lstStyle/>
                    <a:p>
                      <a:pPr algn="l" fontAlgn="ctr"/>
                      <a:r>
                        <a:rPr lang="es-AR" sz="1050" u="none" strike="noStrike">
                          <a:effectLst/>
                        </a:rPr>
                        <a:t>Molienda de trigo y de otros cereales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MOA</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3</a:t>
                      </a:r>
                      <a:endParaRPr lang="es-AR" sz="1050" b="0" i="0" u="none" strike="noStrike">
                        <a:effectLst/>
                        <a:latin typeface="Arial" panose="020B0604020202020204" pitchFamily="34" charset="0"/>
                      </a:endParaRPr>
                    </a:p>
                  </a:txBody>
                  <a:tcPr marL="1907" marR="1907" marT="1907" marB="0" anchor="ctr"/>
                </a:tc>
                <a:tc>
                  <a:txBody>
                    <a:bodyPr/>
                    <a:lstStyle/>
                    <a:p>
                      <a:pPr algn="l" fontAlgn="b"/>
                      <a:r>
                        <a:rPr lang="es-AR" sz="1050" u="none" strike="noStrike">
                          <a:effectLst/>
                        </a:rPr>
                        <a:t> </a:t>
                      </a:r>
                      <a:endParaRPr lang="es-AR" sz="1050" b="0" i="0" u="none" strike="noStrike">
                        <a:effectLst/>
                        <a:latin typeface="Arial" panose="020B0604020202020204" pitchFamily="34" charset="0"/>
                      </a:endParaRPr>
                    </a:p>
                  </a:txBody>
                  <a:tcPr marL="1907" marR="1907" marT="1907" marB="0" anchor="b"/>
                </a:tc>
                <a:tc>
                  <a:txBody>
                    <a:bodyPr/>
                    <a:lstStyle/>
                    <a:p>
                      <a:pPr algn="l" fontAlgn="ctr"/>
                      <a:r>
                        <a:rPr lang="es-AR" sz="1050" u="none" strike="noStrike">
                          <a:effectLst/>
                        </a:rPr>
                        <a:t>Aserraderos</a:t>
                      </a:r>
                      <a:endParaRPr lang="es-AR" sz="1050" b="1"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a:effectLst/>
                        </a:rPr>
                        <a:t>MOI</a:t>
                      </a:r>
                      <a:endParaRPr lang="es-AR" sz="1050" b="0" i="0" u="none" strike="noStrike">
                        <a:effectLst/>
                        <a:latin typeface="Arial" panose="020B0604020202020204" pitchFamily="34" charset="0"/>
                      </a:endParaRPr>
                    </a:p>
                  </a:txBody>
                  <a:tcPr marL="1907" marR="1907" marT="1907" marB="0" anchor="ctr"/>
                </a:tc>
                <a:tc>
                  <a:txBody>
                    <a:bodyPr/>
                    <a:lstStyle/>
                    <a:p>
                      <a:pPr algn="ctr" fontAlgn="ctr"/>
                      <a:r>
                        <a:rPr lang="es-AR" sz="1050" u="none" strike="noStrike" dirty="0">
                          <a:effectLst/>
                        </a:rPr>
                        <a:t>4</a:t>
                      </a:r>
                      <a:endParaRPr lang="es-AR" sz="1050" b="0" i="0" u="none" strike="noStrike" dirty="0">
                        <a:effectLst/>
                        <a:latin typeface="Arial" panose="020B0604020202020204" pitchFamily="34" charset="0"/>
                      </a:endParaRPr>
                    </a:p>
                  </a:txBody>
                  <a:tcPr marL="1907" marR="1907" marT="1907" marB="0" anchor="ctr"/>
                </a:tc>
              </a:tr>
            </a:tbl>
          </a:graphicData>
        </a:graphic>
      </p:graphicFrame>
    </p:spTree>
    <p:extLst>
      <p:ext uri="{BB962C8B-B14F-4D97-AF65-F5344CB8AC3E}">
        <p14:creationId xmlns:p14="http://schemas.microsoft.com/office/powerpoint/2010/main" val="3986575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1001829" y="77003"/>
            <a:ext cx="10481110" cy="760396"/>
          </a:xfrm>
        </p:spPr>
        <p:txBody>
          <a:bodyPr>
            <a:normAutofit fontScale="90000"/>
          </a:bodyPr>
          <a:lstStyle/>
          <a:p>
            <a:pPr>
              <a:spcBef>
                <a:spcPts val="2000"/>
              </a:spcBef>
              <a:spcAft>
                <a:spcPts val="600"/>
              </a:spcAft>
            </a:pPr>
            <a:r>
              <a:rPr lang="es-AR" dirty="0"/>
              <a:t>Desagregación sectorial 124 a 11sectorial 124 a 11</a:t>
            </a:r>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198252376"/>
              </p:ext>
            </p:extLst>
          </p:nvPr>
        </p:nvGraphicFramePr>
        <p:xfrm>
          <a:off x="259883" y="740667"/>
          <a:ext cx="11415561" cy="6055564"/>
        </p:xfrm>
        <a:graphic>
          <a:graphicData uri="http://schemas.openxmlformats.org/drawingml/2006/table">
            <a:tbl>
              <a:tblPr>
                <a:tableStyleId>{5C22544A-7EE6-4342-B048-85BDC9FD1C3A}</a:tableStyleId>
              </a:tblPr>
              <a:tblGrid>
                <a:gridCol w="2113188"/>
                <a:gridCol w="1655691"/>
                <a:gridCol w="1350696"/>
                <a:gridCol w="1176411"/>
                <a:gridCol w="2113188"/>
                <a:gridCol w="1655691"/>
                <a:gridCol w="1350696"/>
              </a:tblGrid>
              <a:tr h="483726">
                <a:tc>
                  <a:txBody>
                    <a:bodyPr/>
                    <a:lstStyle/>
                    <a:p>
                      <a:pPr algn="ctr" fontAlgn="ctr"/>
                      <a:r>
                        <a:rPr lang="es-AR" sz="1600" u="none" strike="noStrike" dirty="0">
                          <a:effectLst/>
                        </a:rPr>
                        <a:t>Sectores MIP 124</a:t>
                      </a:r>
                      <a:endParaRPr lang="es-AR" sz="1600" b="1" i="0" u="none" strike="noStrike" dirty="0">
                        <a:effectLst/>
                        <a:latin typeface="Arial" panose="020B0604020202020204" pitchFamily="34" charset="0"/>
                      </a:endParaRPr>
                    </a:p>
                  </a:txBody>
                  <a:tcPr marL="1907" marR="1907" marT="1907" marB="0" anchor="ctr"/>
                </a:tc>
                <a:tc>
                  <a:txBody>
                    <a:bodyPr/>
                    <a:lstStyle/>
                    <a:p>
                      <a:pPr algn="ctr" fontAlgn="ctr"/>
                      <a:r>
                        <a:rPr lang="es-AR" sz="1600" u="none" strike="noStrike" dirty="0">
                          <a:effectLst/>
                        </a:rPr>
                        <a:t>Sectores MIP 11</a:t>
                      </a:r>
                      <a:endParaRPr lang="es-AR" sz="1600" b="1" i="0" u="none" strike="noStrike" dirty="0">
                        <a:effectLst/>
                        <a:latin typeface="Arial" panose="020B0604020202020204" pitchFamily="34" charset="0"/>
                      </a:endParaRPr>
                    </a:p>
                  </a:txBody>
                  <a:tcPr marL="1907" marR="1907" marT="1907" marB="0" anchor="ctr"/>
                </a:tc>
                <a:tc>
                  <a:txBody>
                    <a:bodyPr/>
                    <a:lstStyle/>
                    <a:p>
                      <a:pPr algn="ctr" fontAlgn="ctr"/>
                      <a:r>
                        <a:rPr lang="es-AR" sz="1600" u="none" strike="noStrike" dirty="0" err="1">
                          <a:effectLst/>
                        </a:rPr>
                        <a:t>Nro</a:t>
                      </a:r>
                      <a:r>
                        <a:rPr lang="es-AR" sz="1600" u="none" strike="noStrike" dirty="0">
                          <a:effectLst/>
                        </a:rPr>
                        <a:t> Sector MIP 11</a:t>
                      </a:r>
                      <a:endParaRPr lang="es-AR" sz="1600" b="1" i="0" u="none" strike="noStrike" dirty="0">
                        <a:effectLst/>
                        <a:latin typeface="Arial" panose="020B0604020202020204" pitchFamily="34" charset="0"/>
                      </a:endParaRPr>
                    </a:p>
                  </a:txBody>
                  <a:tcPr marL="1907" marR="1907" marT="1907" marB="0" anchor="ctr"/>
                </a:tc>
                <a:tc>
                  <a:txBody>
                    <a:bodyPr/>
                    <a:lstStyle/>
                    <a:p>
                      <a:pPr algn="l" fontAlgn="b"/>
                      <a:r>
                        <a:rPr lang="es-AR" sz="1600" u="none" strike="noStrike" dirty="0">
                          <a:effectLst/>
                        </a:rPr>
                        <a:t> </a:t>
                      </a:r>
                      <a:endParaRPr lang="es-AR" sz="1600" b="0" i="0" u="none" strike="noStrike" dirty="0">
                        <a:effectLst/>
                        <a:latin typeface="Arial" panose="020B0604020202020204" pitchFamily="34" charset="0"/>
                      </a:endParaRPr>
                    </a:p>
                  </a:txBody>
                  <a:tcPr marL="1907" marR="1907" marT="1907" marB="0" anchor="b"/>
                </a:tc>
                <a:tc>
                  <a:txBody>
                    <a:bodyPr/>
                    <a:lstStyle/>
                    <a:p>
                      <a:pPr algn="ctr" fontAlgn="ctr"/>
                      <a:r>
                        <a:rPr lang="es-AR" sz="1600" u="none" strike="noStrike" dirty="0">
                          <a:effectLst/>
                        </a:rPr>
                        <a:t>Sectores MIP 124</a:t>
                      </a:r>
                      <a:endParaRPr lang="es-AR" sz="1600" b="1" i="0" u="none" strike="noStrike" dirty="0">
                        <a:effectLst/>
                        <a:latin typeface="Arial" panose="020B0604020202020204" pitchFamily="34" charset="0"/>
                      </a:endParaRPr>
                    </a:p>
                  </a:txBody>
                  <a:tcPr marL="1907" marR="1907" marT="1907" marB="0" anchor="ctr"/>
                </a:tc>
                <a:tc>
                  <a:txBody>
                    <a:bodyPr/>
                    <a:lstStyle/>
                    <a:p>
                      <a:pPr algn="ctr" fontAlgn="ctr"/>
                      <a:r>
                        <a:rPr lang="es-AR" sz="1600" u="none" strike="noStrike" dirty="0">
                          <a:effectLst/>
                        </a:rPr>
                        <a:t>Sectores MIP 11</a:t>
                      </a:r>
                      <a:endParaRPr lang="es-AR" sz="1600" b="1" i="0" u="none" strike="noStrike" dirty="0">
                        <a:effectLst/>
                        <a:latin typeface="Arial" panose="020B0604020202020204" pitchFamily="34" charset="0"/>
                      </a:endParaRPr>
                    </a:p>
                  </a:txBody>
                  <a:tcPr marL="1907" marR="1907" marT="1907" marB="0" anchor="ctr"/>
                </a:tc>
                <a:tc>
                  <a:txBody>
                    <a:bodyPr/>
                    <a:lstStyle/>
                    <a:p>
                      <a:pPr algn="ctr" fontAlgn="ctr"/>
                      <a:r>
                        <a:rPr lang="es-AR" sz="1600" u="none" strike="noStrike" dirty="0" err="1">
                          <a:effectLst/>
                        </a:rPr>
                        <a:t>Nro</a:t>
                      </a:r>
                      <a:r>
                        <a:rPr lang="es-AR" sz="1600" u="none" strike="noStrike" dirty="0">
                          <a:effectLst/>
                        </a:rPr>
                        <a:t> Sector MIP 11</a:t>
                      </a:r>
                      <a:endParaRPr lang="es-AR" sz="1600" b="1" i="0" u="none" strike="noStrike" dirty="0">
                        <a:effectLst/>
                        <a:latin typeface="Arial" panose="020B0604020202020204" pitchFamily="34" charset="0"/>
                      </a:endParaRPr>
                    </a:p>
                  </a:txBody>
                  <a:tcPr marL="1907" marR="1907" marT="1907" marB="0" anchor="ctr"/>
                </a:tc>
              </a:tr>
              <a:tr h="249172">
                <a:tc>
                  <a:txBody>
                    <a:bodyPr/>
                    <a:lstStyle/>
                    <a:p>
                      <a:pPr algn="l" fontAlgn="ctr"/>
                      <a:r>
                        <a:rPr lang="es-AR" sz="1050" b="0" i="0" u="none" strike="noStrike" dirty="0">
                          <a:effectLst/>
                          <a:latin typeface="+mn-lt"/>
                        </a:rPr>
                        <a:t>Madera y sus productos</a:t>
                      </a:r>
                    </a:p>
                  </a:txBody>
                  <a:tcPr marL="6350" marR="6350" marT="6350" marB="0" anchor="ctr"/>
                </a:tc>
                <a:tc>
                  <a:txBody>
                    <a:bodyPr/>
                    <a:lstStyle/>
                    <a:p>
                      <a:pPr algn="ctr" fontAlgn="ctr"/>
                      <a:r>
                        <a:rPr lang="es-AR" sz="1050" b="0" i="0" u="none" strike="noStrike" dirty="0">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c>
                  <a:txBody>
                    <a:bodyPr/>
                    <a:lstStyle/>
                    <a:p>
                      <a:pPr algn="l" fontAlgn="b"/>
                      <a:r>
                        <a:rPr lang="es-AR" sz="1050" b="0" u="none" strike="noStrike" dirty="0">
                          <a:effectLst/>
                          <a:latin typeface="+mn-lt"/>
                        </a:rPr>
                        <a:t> </a:t>
                      </a:r>
                      <a:endParaRPr lang="es-AR" sz="1050" b="0" i="0" u="none" strike="noStrike" dirty="0">
                        <a:effectLst/>
                        <a:latin typeface="+mn-lt"/>
                      </a:endParaRPr>
                    </a:p>
                  </a:txBody>
                  <a:tcPr marL="1907" marR="1907" marT="1907" marB="0" anchor="b"/>
                </a:tc>
                <a:tc>
                  <a:txBody>
                    <a:bodyPr/>
                    <a:lstStyle/>
                    <a:p>
                      <a:pPr algn="l" fontAlgn="ctr"/>
                      <a:r>
                        <a:rPr lang="es-AR" sz="1050" b="0" i="0" u="none" strike="noStrike" dirty="0">
                          <a:effectLst/>
                          <a:latin typeface="+mn-lt"/>
                        </a:rPr>
                        <a:t>Cemento, cal y yeso</a:t>
                      </a:r>
                    </a:p>
                  </a:txBody>
                  <a:tcPr marL="6350" marR="6350" marT="6350" marB="0" anchor="ctr"/>
                </a:tc>
                <a:tc>
                  <a:txBody>
                    <a:bodyPr/>
                    <a:lstStyle/>
                    <a:p>
                      <a:pPr algn="ctr" fontAlgn="ctr"/>
                      <a:r>
                        <a:rPr lang="es-AR" sz="1050" b="0" i="0" u="none" strike="noStrike" dirty="0">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322482">
                <a:tc>
                  <a:txBody>
                    <a:bodyPr/>
                    <a:lstStyle/>
                    <a:p>
                      <a:pPr algn="l" fontAlgn="ctr"/>
                      <a:r>
                        <a:rPr lang="es-AR" sz="1050" b="0" i="0" u="none" strike="noStrike" dirty="0">
                          <a:effectLst/>
                          <a:latin typeface="+mn-lt"/>
                        </a:rPr>
                        <a:t>Celulosa y papel</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Artículos de hormigón, cemento y yeso</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322482">
                <a:tc>
                  <a:txBody>
                    <a:bodyPr/>
                    <a:lstStyle/>
                    <a:p>
                      <a:pPr algn="l" fontAlgn="ctr"/>
                      <a:r>
                        <a:rPr lang="es-AR" sz="1050" b="0" i="0" u="none" strike="noStrike" dirty="0">
                          <a:effectLst/>
                          <a:latin typeface="+mn-lt"/>
                        </a:rPr>
                        <a:t>Papel y cartón ondulado y envases de papel y cartón</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Industrias básicas de hierro y acero</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275149">
                <a:tc>
                  <a:txBody>
                    <a:bodyPr/>
                    <a:lstStyle/>
                    <a:p>
                      <a:pPr algn="l" fontAlgn="ctr"/>
                      <a:r>
                        <a:rPr lang="es-AR" sz="1050" b="0" i="0" u="none" strike="noStrike" dirty="0">
                          <a:effectLst/>
                          <a:latin typeface="+mn-lt"/>
                        </a:rPr>
                        <a:t>Productos de papel y cartón</a:t>
                      </a:r>
                    </a:p>
                  </a:txBody>
                  <a:tcPr marL="6350" marR="6350" marT="6350" marB="0" anchor="ctr"/>
                </a:tc>
                <a:tc>
                  <a:txBody>
                    <a:bodyPr/>
                    <a:lstStyle/>
                    <a:p>
                      <a:pPr algn="ctr" fontAlgn="ctr"/>
                      <a:r>
                        <a:rPr lang="es-AR" sz="1050" b="0" i="0" u="none" strike="noStrike" dirty="0">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Metalurgia de no ferrosos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322482">
                <a:tc>
                  <a:txBody>
                    <a:bodyPr/>
                    <a:lstStyle/>
                    <a:p>
                      <a:pPr algn="l" fontAlgn="ctr"/>
                      <a:r>
                        <a:rPr lang="es-AR" sz="1050" b="0" i="0" u="none" strike="noStrike">
                          <a:effectLst/>
                          <a:latin typeface="+mn-lt"/>
                        </a:rPr>
                        <a:t>Edición de libros, folletos, grabaciones y otras ediciones</a:t>
                      </a:r>
                    </a:p>
                  </a:txBody>
                  <a:tcPr marL="6350" marR="6350" marT="6350" marB="0" anchor="ctr"/>
                </a:tc>
                <a:tc>
                  <a:txBody>
                    <a:bodyPr/>
                    <a:lstStyle/>
                    <a:p>
                      <a:pPr algn="ctr" fontAlgn="ctr"/>
                      <a:r>
                        <a:rPr lang="es-AR" sz="1050" b="0" i="0" u="none" strike="noStrike" dirty="0">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Fundición de metales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322482">
                <a:tc>
                  <a:txBody>
                    <a:bodyPr/>
                    <a:lstStyle/>
                    <a:p>
                      <a:pPr algn="l" fontAlgn="ctr"/>
                      <a:r>
                        <a:rPr lang="es-AR" sz="1050" b="0" i="0" u="none" strike="noStrike" dirty="0">
                          <a:effectLst/>
                          <a:latin typeface="+mn-lt"/>
                        </a:rPr>
                        <a:t>Edición de periódicos y revistas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Estructuras metálicas, tanques, depósitos y generadores de vapor</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322482">
                <a:tc>
                  <a:txBody>
                    <a:bodyPr/>
                    <a:lstStyle/>
                    <a:p>
                      <a:pPr algn="l" fontAlgn="ctr"/>
                      <a:r>
                        <a:rPr lang="es-AR" sz="1050" b="0" i="0" u="none" strike="noStrike">
                          <a:effectLst/>
                          <a:latin typeface="+mn-lt"/>
                        </a:rPr>
                        <a:t>Impresiones y reproducción de grabaciones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Forja, laminado y tratamiento de metales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322482">
                <a:tc>
                  <a:txBody>
                    <a:bodyPr/>
                    <a:lstStyle/>
                    <a:p>
                      <a:pPr algn="l" fontAlgn="ctr"/>
                      <a:r>
                        <a:rPr lang="es-AR" sz="1050" b="0" i="0" u="none" strike="noStrike">
                          <a:effectLst/>
                          <a:latin typeface="+mn-lt"/>
                        </a:rPr>
                        <a:t>Refinación de petróleo</a:t>
                      </a:r>
                    </a:p>
                  </a:txBody>
                  <a:tcPr marL="6350" marR="6350" marT="6350" marB="0" anchor="ctr"/>
                </a:tc>
                <a:tc>
                  <a:txBody>
                    <a:bodyPr/>
                    <a:lstStyle/>
                    <a:p>
                      <a:pPr algn="ctr" fontAlgn="ctr"/>
                      <a:r>
                        <a:rPr lang="es-AR" sz="1050" b="0" i="0" u="none" strike="noStrike">
                          <a:effectLst/>
                          <a:latin typeface="+mn-lt"/>
                        </a:rPr>
                        <a:t>Refinación de petroleo</a:t>
                      </a:r>
                    </a:p>
                  </a:txBody>
                  <a:tcPr marL="6350" marR="6350" marT="6350" marB="0" anchor="ctr"/>
                </a:tc>
                <a:tc>
                  <a:txBody>
                    <a:bodyPr/>
                    <a:lstStyle/>
                    <a:p>
                      <a:pPr algn="ctr" fontAlgn="ctr"/>
                      <a:r>
                        <a:rPr lang="es-AR" sz="1050" b="0" i="0" u="none" strike="noStrike">
                          <a:effectLst/>
                          <a:latin typeface="+mn-lt"/>
                        </a:rPr>
                        <a:t>5</a:t>
                      </a:r>
                    </a:p>
                  </a:txBody>
                  <a:tcPr marL="6350" marR="6350" marT="6350" marB="0" anchor="ctr"/>
                </a:tc>
                <a:tc>
                  <a:txBody>
                    <a:bodyPr/>
                    <a:lstStyle/>
                    <a:p>
                      <a:pPr algn="l" fontAlgn="b"/>
                      <a:r>
                        <a:rPr lang="es-AR" sz="1050" b="0" u="none" strike="noStrike" dirty="0">
                          <a:effectLst/>
                          <a:latin typeface="+mn-lt"/>
                        </a:rPr>
                        <a:t> </a:t>
                      </a:r>
                      <a:endParaRPr lang="es-AR" sz="1050" b="0" i="0" u="none" strike="noStrike" dirty="0">
                        <a:effectLst/>
                        <a:latin typeface="+mn-lt"/>
                      </a:endParaRPr>
                    </a:p>
                  </a:txBody>
                  <a:tcPr marL="1907" marR="1907" marT="1907" marB="0" anchor="b"/>
                </a:tc>
                <a:tc>
                  <a:txBody>
                    <a:bodyPr/>
                    <a:lstStyle/>
                    <a:p>
                      <a:pPr algn="l" fontAlgn="ctr"/>
                      <a:r>
                        <a:rPr lang="es-AR" sz="1050" b="0" i="0" u="none" strike="noStrike">
                          <a:effectLst/>
                          <a:latin typeface="+mn-lt"/>
                        </a:rPr>
                        <a:t>Artículos de cuchillería y ferretería y herramientas de mano</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164378">
                <a:tc>
                  <a:txBody>
                    <a:bodyPr/>
                    <a:lstStyle/>
                    <a:p>
                      <a:pPr algn="l" fontAlgn="ctr"/>
                      <a:r>
                        <a:rPr lang="es-AR" sz="1050" b="0" i="0" u="none" strike="noStrike">
                          <a:effectLst/>
                          <a:latin typeface="+mn-lt"/>
                        </a:rPr>
                        <a:t>Química básica</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dirty="0">
                          <a:effectLst/>
                          <a:latin typeface="+mn-lt"/>
                        </a:rPr>
                        <a:t>Otros productos metálicos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366866">
                <a:tc>
                  <a:txBody>
                    <a:bodyPr/>
                    <a:lstStyle/>
                    <a:p>
                      <a:pPr algn="l" fontAlgn="ctr"/>
                      <a:r>
                        <a:rPr lang="es-AR" sz="1050" b="0" i="0" u="none" strike="noStrike">
                          <a:effectLst/>
                          <a:latin typeface="+mn-lt"/>
                        </a:rPr>
                        <a:t>Fertilizantes y plaguicidas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dirty="0">
                          <a:effectLst/>
                          <a:latin typeface="+mn-lt"/>
                        </a:rPr>
                        <a:t> </a:t>
                      </a:r>
                      <a:endParaRPr lang="es-AR" sz="1050" b="0" i="0" u="none" strike="noStrike" dirty="0">
                        <a:effectLst/>
                        <a:latin typeface="+mn-lt"/>
                      </a:endParaRPr>
                    </a:p>
                  </a:txBody>
                  <a:tcPr marL="1907" marR="1907" marT="1907" marB="0" anchor="b"/>
                </a:tc>
                <a:tc>
                  <a:txBody>
                    <a:bodyPr/>
                    <a:lstStyle/>
                    <a:p>
                      <a:pPr algn="l" fontAlgn="ctr"/>
                      <a:r>
                        <a:rPr lang="es-AR" sz="1050" b="0" i="0" u="none" strike="noStrike" dirty="0">
                          <a:effectLst/>
                          <a:latin typeface="+mn-lt"/>
                        </a:rPr>
                        <a:t>Motores, turbinas, bombas y compresores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322482">
                <a:tc>
                  <a:txBody>
                    <a:bodyPr/>
                    <a:lstStyle/>
                    <a:p>
                      <a:pPr algn="l" fontAlgn="ctr"/>
                      <a:r>
                        <a:rPr lang="es-AR" sz="1050" b="0" i="0" u="none" strike="noStrike">
                          <a:effectLst/>
                          <a:latin typeface="+mn-lt"/>
                        </a:rPr>
                        <a:t>Materias primas plásticas y caucho sintético</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dirty="0">
                          <a:effectLst/>
                          <a:latin typeface="+mn-lt"/>
                        </a:rPr>
                        <a:t> </a:t>
                      </a:r>
                      <a:endParaRPr lang="es-AR" sz="1050" b="0" i="0" u="none" strike="noStrike" dirty="0">
                        <a:effectLst/>
                        <a:latin typeface="+mn-lt"/>
                      </a:endParaRPr>
                    </a:p>
                  </a:txBody>
                  <a:tcPr marL="1907" marR="1907" marT="1907" marB="0" anchor="b"/>
                </a:tc>
                <a:tc>
                  <a:txBody>
                    <a:bodyPr/>
                    <a:lstStyle/>
                    <a:p>
                      <a:pPr algn="l" fontAlgn="ctr"/>
                      <a:r>
                        <a:rPr lang="es-AR" sz="1050" b="0" i="0" u="none" strike="noStrike">
                          <a:effectLst/>
                          <a:latin typeface="+mn-lt"/>
                        </a:rPr>
                        <a:t>Engranajes, hornos, elevadores y otras maquinarias de uso general</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275149">
                <a:tc>
                  <a:txBody>
                    <a:bodyPr/>
                    <a:lstStyle/>
                    <a:p>
                      <a:pPr algn="l" fontAlgn="ctr"/>
                      <a:r>
                        <a:rPr lang="es-AR" sz="1050" b="0" i="0" u="none" strike="noStrike">
                          <a:effectLst/>
                          <a:latin typeface="+mn-lt"/>
                        </a:rPr>
                        <a:t>Pinturas y barnices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dirty="0">
                          <a:effectLst/>
                          <a:latin typeface="+mn-lt"/>
                        </a:rPr>
                        <a:t> </a:t>
                      </a:r>
                      <a:endParaRPr lang="es-AR" sz="1050" b="0" i="0" u="none" strike="noStrike" dirty="0">
                        <a:effectLst/>
                        <a:latin typeface="+mn-lt"/>
                      </a:endParaRPr>
                    </a:p>
                  </a:txBody>
                  <a:tcPr marL="1907" marR="1907" marT="1907" marB="0" anchor="b"/>
                </a:tc>
                <a:tc>
                  <a:txBody>
                    <a:bodyPr/>
                    <a:lstStyle/>
                    <a:p>
                      <a:pPr algn="l" fontAlgn="ctr"/>
                      <a:r>
                        <a:rPr lang="es-AR" sz="1050" b="0" i="0" u="none" strike="noStrike">
                          <a:effectLst/>
                          <a:latin typeface="+mn-lt"/>
                        </a:rPr>
                        <a:t>Tractores y maquinaria agrícola</a:t>
                      </a:r>
                    </a:p>
                  </a:txBody>
                  <a:tcPr marL="6350" marR="6350" marT="6350" marB="0" anchor="ctr"/>
                </a:tc>
                <a:tc>
                  <a:txBody>
                    <a:bodyPr/>
                    <a:lstStyle/>
                    <a:p>
                      <a:pPr algn="ctr" fontAlgn="ctr"/>
                      <a:r>
                        <a:rPr lang="es-AR" sz="1050" b="0" i="0" u="none" strike="noStrike" dirty="0">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185198">
                <a:tc>
                  <a:txBody>
                    <a:bodyPr/>
                    <a:lstStyle/>
                    <a:p>
                      <a:pPr algn="l" fontAlgn="ctr"/>
                      <a:r>
                        <a:rPr lang="es-AR" sz="1050" b="0" i="0" u="none" strike="noStrike">
                          <a:effectLst/>
                          <a:latin typeface="+mn-lt"/>
                        </a:rPr>
                        <a:t>Productos medicinales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Otra maquinaria de uso especial</a:t>
                      </a:r>
                    </a:p>
                  </a:txBody>
                  <a:tcPr marL="6350" marR="6350" marT="6350" marB="0" anchor="ctr"/>
                </a:tc>
                <a:tc>
                  <a:txBody>
                    <a:bodyPr/>
                    <a:lstStyle/>
                    <a:p>
                      <a:pPr algn="ctr" fontAlgn="ctr"/>
                      <a:r>
                        <a:rPr lang="es-AR" sz="1050" b="0" i="0" u="none" strike="noStrike" dirty="0">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185198">
                <a:tc>
                  <a:txBody>
                    <a:bodyPr/>
                    <a:lstStyle/>
                    <a:p>
                      <a:pPr algn="l" fontAlgn="ctr"/>
                      <a:r>
                        <a:rPr lang="es-AR" sz="1050" b="0" i="0" u="none" strike="noStrike">
                          <a:effectLst/>
                          <a:latin typeface="+mn-lt"/>
                        </a:rPr>
                        <a:t>Jabones, detergentes y cosméticos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Aparatos de uso doméstico</a:t>
                      </a:r>
                    </a:p>
                  </a:txBody>
                  <a:tcPr marL="6350" marR="6350" marT="6350" marB="0" anchor="ctr"/>
                </a:tc>
                <a:tc>
                  <a:txBody>
                    <a:bodyPr/>
                    <a:lstStyle/>
                    <a:p>
                      <a:pPr algn="ctr" fontAlgn="ctr"/>
                      <a:r>
                        <a:rPr lang="es-AR" sz="1050" b="0" i="0" u="none" strike="noStrike" dirty="0">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249172">
                <a:tc>
                  <a:txBody>
                    <a:bodyPr/>
                    <a:lstStyle/>
                    <a:p>
                      <a:pPr algn="l" fontAlgn="ctr"/>
                      <a:r>
                        <a:rPr lang="es-AR" sz="1050" b="0" i="0" u="none" strike="noStrike">
                          <a:effectLst/>
                          <a:latin typeface="+mn-lt"/>
                        </a:rPr>
                        <a:t>Otros productos químicos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pt-BR" sz="1050" b="0" i="0" u="none" strike="noStrike">
                          <a:effectLst/>
                          <a:latin typeface="+mn-lt"/>
                        </a:rPr>
                        <a:t>Máquinas de oficina e informática</a:t>
                      </a:r>
                    </a:p>
                  </a:txBody>
                  <a:tcPr marL="6350" marR="6350" marT="6350" marB="0" anchor="ctr"/>
                </a:tc>
                <a:tc>
                  <a:txBody>
                    <a:bodyPr/>
                    <a:lstStyle/>
                    <a:p>
                      <a:pPr algn="ctr" fontAlgn="ctr"/>
                      <a:r>
                        <a:rPr lang="es-AR" sz="1050" b="0" i="0" u="none" strike="noStrike" dirty="0">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322482">
                <a:tc>
                  <a:txBody>
                    <a:bodyPr/>
                    <a:lstStyle/>
                    <a:p>
                      <a:pPr algn="l" fontAlgn="ctr"/>
                      <a:r>
                        <a:rPr lang="es-AR" sz="1050" b="0" i="0" u="none" strike="noStrike">
                          <a:effectLst/>
                          <a:latin typeface="+mn-lt"/>
                        </a:rPr>
                        <a:t>Fibras sintéticas manufacturadas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Motores, generadores y transformadores eléctricos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322482">
                <a:tc>
                  <a:txBody>
                    <a:bodyPr/>
                    <a:lstStyle/>
                    <a:p>
                      <a:pPr algn="l" fontAlgn="ctr"/>
                      <a:r>
                        <a:rPr lang="es-AR" sz="1050" b="0" i="0" u="none" strike="noStrike">
                          <a:effectLst/>
                          <a:latin typeface="+mn-lt"/>
                        </a:rPr>
                        <a:t>Cubiertas, cámaras y recauchutado de cubiertas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Aparatos de control y distribución de energía eléctrica</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183433">
                <a:tc>
                  <a:txBody>
                    <a:bodyPr/>
                    <a:lstStyle/>
                    <a:p>
                      <a:pPr algn="l" fontAlgn="ctr"/>
                      <a:r>
                        <a:rPr lang="es-AR" sz="1050" b="0" i="0" u="none" strike="noStrike">
                          <a:effectLst/>
                          <a:latin typeface="+mn-lt"/>
                        </a:rPr>
                        <a:t>Productos de caucho</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Hilos y cables aislados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164378">
                <a:tc>
                  <a:txBody>
                    <a:bodyPr/>
                    <a:lstStyle/>
                    <a:p>
                      <a:pPr algn="l" fontAlgn="ctr"/>
                      <a:r>
                        <a:rPr lang="es-AR" sz="1050" b="0" i="0" u="none" strike="noStrike">
                          <a:effectLst/>
                          <a:latin typeface="+mn-lt"/>
                        </a:rPr>
                        <a:t>Productos de plástico</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Acumuladores y pilas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r h="322482">
                <a:tc>
                  <a:txBody>
                    <a:bodyPr/>
                    <a:lstStyle/>
                    <a:p>
                      <a:pPr algn="l" fontAlgn="ctr"/>
                      <a:r>
                        <a:rPr lang="es-AR" sz="1050" b="0" i="0" u="none" strike="noStrike">
                          <a:effectLst/>
                          <a:latin typeface="+mn-lt"/>
                        </a:rPr>
                        <a:t>Vidrio y productos de vidrio</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Lámparas eléctricas y equipos de iluminación</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r>
            </a:tbl>
          </a:graphicData>
        </a:graphic>
      </p:graphicFrame>
    </p:spTree>
    <p:extLst>
      <p:ext uri="{BB962C8B-B14F-4D97-AF65-F5344CB8AC3E}">
        <p14:creationId xmlns:p14="http://schemas.microsoft.com/office/powerpoint/2010/main" val="328911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212691" y="77003"/>
            <a:ext cx="10481110" cy="760396"/>
          </a:xfrm>
        </p:spPr>
        <p:txBody>
          <a:bodyPr>
            <a:normAutofit fontScale="90000"/>
          </a:bodyPr>
          <a:lstStyle/>
          <a:p>
            <a:pPr>
              <a:spcBef>
                <a:spcPts val="2000"/>
              </a:spcBef>
              <a:spcAft>
                <a:spcPts val="600"/>
              </a:spcAft>
            </a:pPr>
            <a:r>
              <a:rPr lang="es-AR" dirty="0"/>
              <a:t>Desagregación sectorial 124 a 11sectorial 124 a 11</a:t>
            </a:r>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3504588787"/>
              </p:ext>
            </p:extLst>
          </p:nvPr>
        </p:nvGraphicFramePr>
        <p:xfrm>
          <a:off x="250257" y="740668"/>
          <a:ext cx="11425187" cy="6025115"/>
        </p:xfrm>
        <a:graphic>
          <a:graphicData uri="http://schemas.openxmlformats.org/drawingml/2006/table">
            <a:tbl>
              <a:tblPr>
                <a:tableStyleId>{5C22544A-7EE6-4342-B048-85BDC9FD1C3A}</a:tableStyleId>
              </a:tblPr>
              <a:tblGrid>
                <a:gridCol w="2122814"/>
                <a:gridCol w="1655691"/>
                <a:gridCol w="1350696"/>
                <a:gridCol w="1176411"/>
                <a:gridCol w="2113188"/>
                <a:gridCol w="1655691"/>
                <a:gridCol w="1350696"/>
              </a:tblGrid>
              <a:tr h="476722">
                <a:tc>
                  <a:txBody>
                    <a:bodyPr/>
                    <a:lstStyle/>
                    <a:p>
                      <a:pPr algn="ctr" fontAlgn="ctr"/>
                      <a:r>
                        <a:rPr lang="es-AR" sz="1600" u="none" strike="noStrike" dirty="0">
                          <a:effectLst/>
                        </a:rPr>
                        <a:t>Sectores MIP 124</a:t>
                      </a:r>
                      <a:endParaRPr lang="es-AR" sz="1600" b="1" i="0" u="none" strike="noStrike" dirty="0">
                        <a:effectLst/>
                        <a:latin typeface="Arial" panose="020B0604020202020204" pitchFamily="34" charset="0"/>
                      </a:endParaRPr>
                    </a:p>
                  </a:txBody>
                  <a:tcPr marL="1907" marR="1907" marT="1907" marB="0" anchor="ctr"/>
                </a:tc>
                <a:tc>
                  <a:txBody>
                    <a:bodyPr/>
                    <a:lstStyle/>
                    <a:p>
                      <a:pPr algn="ctr" fontAlgn="ctr"/>
                      <a:r>
                        <a:rPr lang="es-AR" sz="1600" u="none" strike="noStrike" dirty="0">
                          <a:effectLst/>
                        </a:rPr>
                        <a:t>Sectores MIP 11</a:t>
                      </a:r>
                      <a:endParaRPr lang="es-AR" sz="1600" b="1" i="0" u="none" strike="noStrike" dirty="0">
                        <a:effectLst/>
                        <a:latin typeface="Arial" panose="020B0604020202020204" pitchFamily="34" charset="0"/>
                      </a:endParaRPr>
                    </a:p>
                  </a:txBody>
                  <a:tcPr marL="1907" marR="1907" marT="1907" marB="0" anchor="ctr"/>
                </a:tc>
                <a:tc>
                  <a:txBody>
                    <a:bodyPr/>
                    <a:lstStyle/>
                    <a:p>
                      <a:pPr algn="ctr" fontAlgn="ctr"/>
                      <a:r>
                        <a:rPr lang="es-AR" sz="1600" u="none" strike="noStrike" dirty="0" err="1">
                          <a:effectLst/>
                        </a:rPr>
                        <a:t>Nro</a:t>
                      </a:r>
                      <a:r>
                        <a:rPr lang="es-AR" sz="1600" u="none" strike="noStrike" dirty="0">
                          <a:effectLst/>
                        </a:rPr>
                        <a:t> Sector MIP 11</a:t>
                      </a:r>
                      <a:endParaRPr lang="es-AR" sz="1600" b="1" i="0" u="none" strike="noStrike" dirty="0">
                        <a:effectLst/>
                        <a:latin typeface="Arial" panose="020B0604020202020204" pitchFamily="34" charset="0"/>
                      </a:endParaRPr>
                    </a:p>
                  </a:txBody>
                  <a:tcPr marL="1907" marR="1907" marT="1907" marB="0" anchor="ctr"/>
                </a:tc>
                <a:tc>
                  <a:txBody>
                    <a:bodyPr/>
                    <a:lstStyle/>
                    <a:p>
                      <a:pPr algn="l" fontAlgn="b"/>
                      <a:r>
                        <a:rPr lang="es-AR" sz="1600" u="none" strike="noStrike" dirty="0">
                          <a:effectLst/>
                        </a:rPr>
                        <a:t> </a:t>
                      </a:r>
                      <a:endParaRPr lang="es-AR" sz="1600" b="0" i="0" u="none" strike="noStrike" dirty="0">
                        <a:effectLst/>
                        <a:latin typeface="Arial" panose="020B0604020202020204" pitchFamily="34" charset="0"/>
                      </a:endParaRPr>
                    </a:p>
                  </a:txBody>
                  <a:tcPr marL="1907" marR="1907" marT="1907" marB="0" anchor="b"/>
                </a:tc>
                <a:tc>
                  <a:txBody>
                    <a:bodyPr/>
                    <a:lstStyle/>
                    <a:p>
                      <a:pPr algn="ctr" fontAlgn="ctr"/>
                      <a:r>
                        <a:rPr lang="es-AR" sz="1600" u="none" strike="noStrike" dirty="0">
                          <a:effectLst/>
                        </a:rPr>
                        <a:t>Sectores MIP 124</a:t>
                      </a:r>
                      <a:endParaRPr lang="es-AR" sz="1600" b="1" i="0" u="none" strike="noStrike" dirty="0">
                        <a:effectLst/>
                        <a:latin typeface="Arial" panose="020B0604020202020204" pitchFamily="34" charset="0"/>
                      </a:endParaRPr>
                    </a:p>
                  </a:txBody>
                  <a:tcPr marL="1907" marR="1907" marT="1907" marB="0" anchor="ctr"/>
                </a:tc>
                <a:tc>
                  <a:txBody>
                    <a:bodyPr/>
                    <a:lstStyle/>
                    <a:p>
                      <a:pPr algn="ctr" fontAlgn="ctr"/>
                      <a:r>
                        <a:rPr lang="es-AR" sz="1600" u="none" strike="noStrike" dirty="0">
                          <a:effectLst/>
                        </a:rPr>
                        <a:t>Sectores MIP 11</a:t>
                      </a:r>
                      <a:endParaRPr lang="es-AR" sz="1600" b="1" i="0" u="none" strike="noStrike" dirty="0">
                        <a:effectLst/>
                        <a:latin typeface="Arial" panose="020B0604020202020204" pitchFamily="34" charset="0"/>
                      </a:endParaRPr>
                    </a:p>
                  </a:txBody>
                  <a:tcPr marL="1907" marR="1907" marT="1907" marB="0" anchor="ctr"/>
                </a:tc>
                <a:tc>
                  <a:txBody>
                    <a:bodyPr/>
                    <a:lstStyle/>
                    <a:p>
                      <a:pPr algn="ctr" fontAlgn="ctr"/>
                      <a:r>
                        <a:rPr lang="es-AR" sz="1600" u="none" strike="noStrike" dirty="0" err="1">
                          <a:effectLst/>
                        </a:rPr>
                        <a:t>Nro</a:t>
                      </a:r>
                      <a:r>
                        <a:rPr lang="es-AR" sz="1600" u="none" strike="noStrike" dirty="0">
                          <a:effectLst/>
                        </a:rPr>
                        <a:t> Sector MIP 11</a:t>
                      </a:r>
                      <a:endParaRPr lang="es-AR" sz="1600" b="1" i="0" u="none" strike="noStrike" dirty="0">
                        <a:effectLst/>
                        <a:latin typeface="Arial" panose="020B0604020202020204" pitchFamily="34" charset="0"/>
                      </a:endParaRPr>
                    </a:p>
                  </a:txBody>
                  <a:tcPr marL="1907" marR="1907" marT="1907" marB="0" anchor="ctr"/>
                </a:tc>
              </a:tr>
              <a:tr h="317814">
                <a:tc>
                  <a:txBody>
                    <a:bodyPr/>
                    <a:lstStyle/>
                    <a:p>
                      <a:pPr algn="l" fontAlgn="ctr"/>
                      <a:r>
                        <a:rPr lang="es-AR" sz="1050" b="0" i="0" u="none" strike="noStrike" dirty="0">
                          <a:effectLst/>
                          <a:latin typeface="+mn-lt"/>
                        </a:rPr>
                        <a:t>Instrumentos médicos, ópticos y de precisión y relojes</a:t>
                      </a:r>
                    </a:p>
                  </a:txBody>
                  <a:tcPr marL="6350" marR="6350" marT="6350" marB="0" anchor="ctr"/>
                </a:tc>
                <a:tc>
                  <a:txBody>
                    <a:bodyPr/>
                    <a:lstStyle/>
                    <a:p>
                      <a:pPr algn="ctr" fontAlgn="ctr"/>
                      <a:r>
                        <a:rPr lang="es-AR" sz="1050" b="0" i="0" u="none" strike="noStrike" dirty="0">
                          <a:effectLst/>
                          <a:latin typeface="+mn-lt"/>
                        </a:rPr>
                        <a:t>MOI</a:t>
                      </a:r>
                    </a:p>
                  </a:txBody>
                  <a:tcPr marL="6350" marR="6350" marT="6350" marB="0" anchor="ctr"/>
                </a:tc>
                <a:tc>
                  <a:txBody>
                    <a:bodyPr/>
                    <a:lstStyle/>
                    <a:p>
                      <a:pPr algn="ctr" fontAlgn="ctr"/>
                      <a:r>
                        <a:rPr lang="es-AR" sz="1050" b="0" i="0" u="none" strike="noStrike" dirty="0">
                          <a:effectLst/>
                          <a:latin typeface="+mn-lt"/>
                        </a:rPr>
                        <a:t>4</a:t>
                      </a:r>
                    </a:p>
                  </a:txBody>
                  <a:tcPr marL="6350" marR="6350" marT="6350" marB="0" anchor="ctr"/>
                </a:tc>
                <a:tc>
                  <a:txBody>
                    <a:bodyPr/>
                    <a:lstStyle/>
                    <a:p>
                      <a:pPr algn="l" fontAlgn="b"/>
                      <a:r>
                        <a:rPr lang="es-AR" sz="1050" b="0" u="none" strike="noStrike" dirty="0">
                          <a:effectLst/>
                          <a:latin typeface="+mn-lt"/>
                        </a:rPr>
                        <a:t> </a:t>
                      </a:r>
                      <a:endParaRPr lang="es-AR" sz="1050" b="0" i="0" u="none" strike="noStrike" dirty="0">
                        <a:effectLst/>
                        <a:latin typeface="+mn-lt"/>
                      </a:endParaRPr>
                    </a:p>
                  </a:txBody>
                  <a:tcPr marL="1907" marR="1907" marT="1907" marB="0" anchor="b"/>
                </a:tc>
                <a:tc>
                  <a:txBody>
                    <a:bodyPr/>
                    <a:lstStyle/>
                    <a:p>
                      <a:pPr algn="l" fontAlgn="ctr"/>
                      <a:r>
                        <a:rPr lang="es-AR" sz="1050" b="0" i="0" u="none" strike="noStrike" dirty="0">
                          <a:effectLst/>
                          <a:latin typeface="+mn-lt"/>
                        </a:rPr>
                        <a:t>Transporte aéreo</a:t>
                      </a:r>
                    </a:p>
                  </a:txBody>
                  <a:tcPr marL="6350" marR="6350" marT="6350" marB="0" anchor="ctr"/>
                </a:tc>
                <a:tc>
                  <a:txBody>
                    <a:bodyPr/>
                    <a:lstStyle/>
                    <a:p>
                      <a:pPr algn="ctr" fontAlgn="ctr"/>
                      <a:r>
                        <a:rPr lang="es-AR" sz="1050" b="0" i="0" u="none" strike="noStrike" dirty="0">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317814">
                <a:tc>
                  <a:txBody>
                    <a:bodyPr/>
                    <a:lstStyle/>
                    <a:p>
                      <a:pPr algn="l" fontAlgn="ctr"/>
                      <a:r>
                        <a:rPr lang="es-AR" sz="1050" b="0" i="0" u="none" strike="noStrike">
                          <a:effectLst/>
                          <a:latin typeface="+mn-lt"/>
                        </a:rPr>
                        <a:t>Vehículos automotores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Actividades de transporte complementarias</a:t>
                      </a:r>
                    </a:p>
                  </a:txBody>
                  <a:tcPr marL="6350" marR="6350" marT="6350" marB="0" anchor="ctr"/>
                </a:tc>
                <a:tc>
                  <a:txBody>
                    <a:bodyPr/>
                    <a:lstStyle/>
                    <a:p>
                      <a:pPr algn="ctr" fontAlgn="ctr"/>
                      <a:r>
                        <a:rPr lang="es-AR" sz="1050" b="0" i="0" u="none" strike="noStrike">
                          <a:effectLst/>
                          <a:latin typeface="+mn-lt"/>
                        </a:rPr>
                        <a:t>Transporte terrestre</a:t>
                      </a:r>
                    </a:p>
                  </a:txBody>
                  <a:tcPr marL="6350" marR="6350" marT="6350" marB="0" anchor="ctr"/>
                </a:tc>
                <a:tc>
                  <a:txBody>
                    <a:bodyPr/>
                    <a:lstStyle/>
                    <a:p>
                      <a:pPr algn="ctr" fontAlgn="ctr"/>
                      <a:r>
                        <a:rPr lang="es-AR" sz="1050" b="0" i="0" u="none" strike="noStrike" dirty="0">
                          <a:effectLst/>
                          <a:latin typeface="+mn-lt"/>
                        </a:rPr>
                        <a:t>9</a:t>
                      </a:r>
                    </a:p>
                  </a:txBody>
                  <a:tcPr marL="6350" marR="6350" marT="6350" marB="0" anchor="ctr"/>
                </a:tc>
              </a:tr>
              <a:tr h="259782">
                <a:tc>
                  <a:txBody>
                    <a:bodyPr/>
                    <a:lstStyle/>
                    <a:p>
                      <a:pPr algn="l" fontAlgn="ctr"/>
                      <a:r>
                        <a:rPr lang="es-AR" sz="1050" b="0" i="0" u="none" strike="noStrike">
                          <a:effectLst/>
                          <a:latin typeface="+mn-lt"/>
                        </a:rPr>
                        <a:t>Carrocerías y remolques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Correos</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221652">
                <a:tc>
                  <a:txBody>
                    <a:bodyPr/>
                    <a:lstStyle/>
                    <a:p>
                      <a:pPr algn="l" fontAlgn="ctr"/>
                      <a:r>
                        <a:rPr lang="es-AR" sz="1050" b="0" i="0" u="none" strike="noStrike">
                          <a:effectLst/>
                          <a:latin typeface="+mn-lt"/>
                        </a:rPr>
                        <a:t>Autopartes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Telecomunicaciones</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259782">
                <a:tc>
                  <a:txBody>
                    <a:bodyPr/>
                    <a:lstStyle/>
                    <a:p>
                      <a:pPr algn="l" fontAlgn="ctr"/>
                      <a:r>
                        <a:rPr lang="es-AR" sz="1050" b="0" i="0" u="none" strike="noStrike">
                          <a:effectLst/>
                          <a:latin typeface="+mn-lt"/>
                        </a:rPr>
                        <a:t>Buques, locomotoras y aeronaves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dirty="0">
                          <a:effectLst/>
                          <a:latin typeface="+mn-lt"/>
                        </a:rPr>
                        <a:t>Instituciones Financieras</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317814">
                <a:tc>
                  <a:txBody>
                    <a:bodyPr/>
                    <a:lstStyle/>
                    <a:p>
                      <a:pPr algn="l" fontAlgn="ctr"/>
                      <a:r>
                        <a:rPr lang="es-AR" sz="1050" b="0" i="0" u="none" strike="noStrike">
                          <a:effectLst/>
                          <a:latin typeface="+mn-lt"/>
                        </a:rPr>
                        <a:t>Motocicletas, bicicletas y otros tipos de transportes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Seguros</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317814">
                <a:tc>
                  <a:txBody>
                    <a:bodyPr/>
                    <a:lstStyle/>
                    <a:p>
                      <a:pPr algn="l" fontAlgn="ctr"/>
                      <a:r>
                        <a:rPr lang="es-AR" sz="1050" b="0" i="0" u="none" strike="noStrike">
                          <a:effectLst/>
                          <a:latin typeface="+mn-lt"/>
                        </a:rPr>
                        <a:t>Muebles y colchones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Servicios a las empresas y profesionales</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259782">
                <a:tc>
                  <a:txBody>
                    <a:bodyPr/>
                    <a:lstStyle/>
                    <a:p>
                      <a:pPr algn="l" fontAlgn="ctr"/>
                      <a:r>
                        <a:rPr lang="es-AR" sz="1050" b="0" i="0" u="none" strike="noStrike">
                          <a:effectLst/>
                          <a:latin typeface="+mn-lt"/>
                        </a:rPr>
                        <a:t>Otras industrias manufactureras</a:t>
                      </a:r>
                    </a:p>
                  </a:txBody>
                  <a:tcPr marL="6350" marR="6350" marT="6350" marB="0" anchor="ctr"/>
                </a:tc>
                <a:tc>
                  <a:txBody>
                    <a:bodyPr/>
                    <a:lstStyle/>
                    <a:p>
                      <a:pPr algn="ctr" fontAlgn="ctr"/>
                      <a:r>
                        <a:rPr lang="es-AR" sz="1050" b="0" i="0" u="none" strike="noStrike">
                          <a:effectLst/>
                          <a:latin typeface="+mn-lt"/>
                        </a:rPr>
                        <a:t>MOI</a:t>
                      </a:r>
                    </a:p>
                  </a:txBody>
                  <a:tcPr marL="6350" marR="6350" marT="6350" marB="0" anchor="ctr"/>
                </a:tc>
                <a:tc>
                  <a:txBody>
                    <a:bodyPr/>
                    <a:lstStyle/>
                    <a:p>
                      <a:pPr algn="ctr" fontAlgn="ctr"/>
                      <a:r>
                        <a:rPr lang="es-AR" sz="1050" b="0" i="0" u="none" strike="noStrike">
                          <a:effectLst/>
                          <a:latin typeface="+mn-lt"/>
                        </a:rPr>
                        <a:t>4</a:t>
                      </a:r>
                    </a:p>
                  </a:txBody>
                  <a:tcPr marL="6350" marR="6350" marT="6350" marB="0" anchor="ctr"/>
                </a:tc>
                <a:tc>
                  <a:txBody>
                    <a:bodyPr/>
                    <a:lstStyle/>
                    <a:p>
                      <a:pPr algn="l" fontAlgn="b"/>
                      <a:r>
                        <a:rPr lang="es-AR" sz="1050" b="0" u="none" strike="noStrike" dirty="0">
                          <a:effectLst/>
                          <a:latin typeface="+mn-lt"/>
                        </a:rPr>
                        <a:t> </a:t>
                      </a:r>
                      <a:endParaRPr lang="es-AR" sz="1050" b="0" i="0" u="none" strike="noStrike" dirty="0">
                        <a:effectLst/>
                        <a:latin typeface="+mn-lt"/>
                      </a:endParaRPr>
                    </a:p>
                  </a:txBody>
                  <a:tcPr marL="1907" marR="1907" marT="1907" marB="0" anchor="b"/>
                </a:tc>
                <a:tc>
                  <a:txBody>
                    <a:bodyPr/>
                    <a:lstStyle/>
                    <a:p>
                      <a:pPr algn="l" fontAlgn="ctr"/>
                      <a:r>
                        <a:rPr lang="es-AR" sz="1050" b="0" i="0" u="none" strike="noStrike">
                          <a:effectLst/>
                          <a:latin typeface="+mn-lt"/>
                        </a:rPr>
                        <a:t>Actividades inmobiliarias</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473629">
                <a:tc>
                  <a:txBody>
                    <a:bodyPr/>
                    <a:lstStyle/>
                    <a:p>
                      <a:pPr algn="l" fontAlgn="ctr"/>
                      <a:r>
                        <a:rPr lang="es-AR" sz="1050" b="0" i="0" u="none" strike="noStrike">
                          <a:effectLst/>
                          <a:latin typeface="+mn-lt"/>
                        </a:rPr>
                        <a:t>Electricidad</a:t>
                      </a:r>
                    </a:p>
                  </a:txBody>
                  <a:tcPr marL="6350" marR="6350" marT="6350" marB="0" anchor="ctr"/>
                </a:tc>
                <a:tc>
                  <a:txBody>
                    <a:bodyPr/>
                    <a:lstStyle/>
                    <a:p>
                      <a:pPr algn="ctr" fontAlgn="ctr"/>
                      <a:r>
                        <a:rPr lang="es-AR" sz="1050" b="0" i="0" u="none" strike="noStrike">
                          <a:effectLst/>
                          <a:latin typeface="+mn-lt"/>
                        </a:rPr>
                        <a:t>Electricidad</a:t>
                      </a:r>
                    </a:p>
                  </a:txBody>
                  <a:tcPr marL="6350" marR="6350" marT="6350" marB="0" anchor="ctr"/>
                </a:tc>
                <a:tc>
                  <a:txBody>
                    <a:bodyPr/>
                    <a:lstStyle/>
                    <a:p>
                      <a:pPr algn="ctr" fontAlgn="ctr"/>
                      <a:r>
                        <a:rPr lang="es-AR" sz="1050" b="0" i="0" u="none" strike="noStrike">
                          <a:effectLst/>
                          <a:latin typeface="+mn-lt"/>
                        </a:rPr>
                        <a:t>6</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Administración pública y defensa y planes de la seguridad social de afiliación obligatoria</a:t>
                      </a:r>
                    </a:p>
                  </a:txBody>
                  <a:tcPr marL="6350" marR="6350" marT="6350" marB="0" anchor="ctr"/>
                </a:tc>
                <a:tc>
                  <a:txBody>
                    <a:bodyPr/>
                    <a:lstStyle/>
                    <a:p>
                      <a:pPr algn="ctr" fontAlgn="ctr"/>
                      <a:r>
                        <a:rPr lang="es-AR" sz="1050" b="0" i="0" u="none" strike="noStrike">
                          <a:effectLst/>
                          <a:latin typeface="+mn-lt"/>
                        </a:rPr>
                        <a:t>Sector Público</a:t>
                      </a:r>
                    </a:p>
                  </a:txBody>
                  <a:tcPr marL="6350" marR="6350" marT="6350" marB="0" anchor="ctr"/>
                </a:tc>
                <a:tc>
                  <a:txBody>
                    <a:bodyPr/>
                    <a:lstStyle/>
                    <a:p>
                      <a:pPr algn="ctr" fontAlgn="ctr"/>
                      <a:r>
                        <a:rPr lang="es-AR" sz="1050" b="0" i="0" u="none" strike="noStrike" dirty="0">
                          <a:effectLst/>
                          <a:latin typeface="+mn-lt"/>
                        </a:rPr>
                        <a:t>11</a:t>
                      </a:r>
                    </a:p>
                  </a:txBody>
                  <a:tcPr marL="6350" marR="6350" marT="6350" marB="0" anchor="ctr"/>
                </a:tc>
              </a:tr>
              <a:tr h="295535">
                <a:tc>
                  <a:txBody>
                    <a:bodyPr/>
                    <a:lstStyle/>
                    <a:p>
                      <a:pPr algn="l" fontAlgn="ctr"/>
                      <a:r>
                        <a:rPr lang="es-AR" sz="1050" b="0" i="0" u="none" strike="noStrike">
                          <a:effectLst/>
                          <a:latin typeface="+mn-lt"/>
                        </a:rPr>
                        <a:t>Gas</a:t>
                      </a:r>
                    </a:p>
                  </a:txBody>
                  <a:tcPr marL="6350" marR="6350" marT="6350" marB="0" anchor="ctr"/>
                </a:tc>
                <a:tc>
                  <a:txBody>
                    <a:bodyPr/>
                    <a:lstStyle/>
                    <a:p>
                      <a:pPr algn="ctr" fontAlgn="ctr"/>
                      <a:r>
                        <a:rPr lang="es-AR" sz="1050" b="0" i="0" u="none" strike="noStrike">
                          <a:effectLst/>
                          <a:latin typeface="+mn-lt"/>
                        </a:rPr>
                        <a:t>Gas</a:t>
                      </a:r>
                    </a:p>
                  </a:txBody>
                  <a:tcPr marL="6350" marR="6350" marT="6350" marB="0" anchor="ctr"/>
                </a:tc>
                <a:tc>
                  <a:txBody>
                    <a:bodyPr/>
                    <a:lstStyle/>
                    <a:p>
                      <a:pPr algn="ctr" fontAlgn="ctr"/>
                      <a:r>
                        <a:rPr lang="es-AR" sz="1050" b="0" i="0" u="none" strike="noStrike">
                          <a:effectLst/>
                          <a:latin typeface="+mn-lt"/>
                        </a:rPr>
                        <a:t>7</a:t>
                      </a:r>
                    </a:p>
                  </a:txBody>
                  <a:tcPr marL="6350" marR="6350" marT="6350" marB="0" anchor="ctr"/>
                </a:tc>
                <a:tc>
                  <a:txBody>
                    <a:bodyPr/>
                    <a:lstStyle/>
                    <a:p>
                      <a:pPr algn="l" fontAlgn="b"/>
                      <a:r>
                        <a:rPr lang="es-AR" sz="1050" b="0" u="none" strike="noStrike" dirty="0">
                          <a:effectLst/>
                          <a:latin typeface="+mn-lt"/>
                        </a:rPr>
                        <a:t> </a:t>
                      </a:r>
                      <a:endParaRPr lang="es-AR" sz="1050" b="0" i="0" u="none" strike="noStrike" dirty="0">
                        <a:effectLst/>
                        <a:latin typeface="+mn-lt"/>
                      </a:endParaRPr>
                    </a:p>
                  </a:txBody>
                  <a:tcPr marL="1907" marR="1907" marT="1907" marB="0" anchor="b"/>
                </a:tc>
                <a:tc>
                  <a:txBody>
                    <a:bodyPr/>
                    <a:lstStyle/>
                    <a:p>
                      <a:pPr algn="l" fontAlgn="ctr"/>
                      <a:r>
                        <a:rPr lang="es-AR" sz="1050" b="0" i="0" u="none" strike="noStrike">
                          <a:effectLst/>
                          <a:latin typeface="+mn-lt"/>
                        </a:rPr>
                        <a:t>Enseñanza pública</a:t>
                      </a:r>
                    </a:p>
                  </a:txBody>
                  <a:tcPr marL="6350" marR="6350" marT="6350" marB="0" anchor="ctr"/>
                </a:tc>
                <a:tc>
                  <a:txBody>
                    <a:bodyPr/>
                    <a:lstStyle/>
                    <a:p>
                      <a:pPr algn="ctr" fontAlgn="ctr"/>
                      <a:r>
                        <a:rPr lang="es-AR" sz="1050" b="0" i="0" u="none" strike="noStrike">
                          <a:effectLst/>
                          <a:latin typeface="+mn-lt"/>
                        </a:rPr>
                        <a:t>Sector Público</a:t>
                      </a:r>
                    </a:p>
                  </a:txBody>
                  <a:tcPr marL="6350" marR="6350" marT="6350" marB="0" anchor="ctr"/>
                </a:tc>
                <a:tc>
                  <a:txBody>
                    <a:bodyPr/>
                    <a:lstStyle/>
                    <a:p>
                      <a:pPr algn="ctr" fontAlgn="ctr"/>
                      <a:r>
                        <a:rPr lang="es-AR" sz="1050" b="0" i="0" u="none" strike="noStrike" dirty="0">
                          <a:effectLst/>
                          <a:latin typeface="+mn-lt"/>
                        </a:rPr>
                        <a:t>11</a:t>
                      </a:r>
                    </a:p>
                  </a:txBody>
                  <a:tcPr marL="6350" marR="6350" marT="6350" marB="0" anchor="ctr"/>
                </a:tc>
              </a:tr>
              <a:tr h="259782">
                <a:tc>
                  <a:txBody>
                    <a:bodyPr/>
                    <a:lstStyle/>
                    <a:p>
                      <a:pPr algn="l" fontAlgn="ctr"/>
                      <a:r>
                        <a:rPr lang="es-AR" sz="1050" b="0" i="0" u="none" strike="noStrike">
                          <a:effectLst/>
                          <a:latin typeface="+mn-lt"/>
                        </a:rPr>
                        <a:t>Agua</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a:effectLst/>
                          <a:latin typeface="+mn-lt"/>
                        </a:rPr>
                        <a:t>10</a:t>
                      </a:r>
                    </a:p>
                  </a:txBody>
                  <a:tcPr marL="6350" marR="6350" marT="6350" marB="0" anchor="ctr"/>
                </a:tc>
                <a:tc>
                  <a:txBody>
                    <a:bodyPr/>
                    <a:lstStyle/>
                    <a:p>
                      <a:pPr algn="l" fontAlgn="b"/>
                      <a:r>
                        <a:rPr lang="es-AR" sz="1050" b="0" u="none" strike="noStrike" dirty="0">
                          <a:effectLst/>
                          <a:latin typeface="+mn-lt"/>
                        </a:rPr>
                        <a:t> </a:t>
                      </a:r>
                      <a:endParaRPr lang="es-AR" sz="1050" b="0" i="0" u="none" strike="noStrike" dirty="0">
                        <a:effectLst/>
                        <a:latin typeface="+mn-lt"/>
                      </a:endParaRPr>
                    </a:p>
                  </a:txBody>
                  <a:tcPr marL="1907" marR="1907" marT="1907" marB="0" anchor="b"/>
                </a:tc>
                <a:tc>
                  <a:txBody>
                    <a:bodyPr/>
                    <a:lstStyle/>
                    <a:p>
                      <a:pPr algn="l" fontAlgn="ctr"/>
                      <a:r>
                        <a:rPr lang="es-AR" sz="1050" b="0" i="0" u="none" strike="noStrike">
                          <a:effectLst/>
                          <a:latin typeface="+mn-lt"/>
                        </a:rPr>
                        <a:t>Enseñanza privada</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221652">
                <a:tc>
                  <a:txBody>
                    <a:bodyPr/>
                    <a:lstStyle/>
                    <a:p>
                      <a:pPr algn="l" fontAlgn="ctr"/>
                      <a:r>
                        <a:rPr lang="es-AR" sz="1050" b="0" i="0" u="none" strike="noStrike">
                          <a:effectLst/>
                          <a:latin typeface="+mn-lt"/>
                        </a:rPr>
                        <a:t>Construcción</a:t>
                      </a:r>
                    </a:p>
                  </a:txBody>
                  <a:tcPr marL="6350" marR="6350" marT="6350" marB="0" anchor="ctr"/>
                </a:tc>
                <a:tc>
                  <a:txBody>
                    <a:bodyPr/>
                    <a:lstStyle/>
                    <a:p>
                      <a:pPr algn="ctr" fontAlgn="ctr"/>
                      <a:r>
                        <a:rPr lang="es-AR" sz="1050" b="0" i="0" u="none" strike="noStrike">
                          <a:effectLst/>
                          <a:latin typeface="+mn-lt"/>
                        </a:rPr>
                        <a:t>Construcción</a:t>
                      </a:r>
                    </a:p>
                  </a:txBody>
                  <a:tcPr marL="6350" marR="6350" marT="6350" marB="0" anchor="ctr"/>
                </a:tc>
                <a:tc>
                  <a:txBody>
                    <a:bodyPr/>
                    <a:lstStyle/>
                    <a:p>
                      <a:pPr algn="ctr" fontAlgn="ctr"/>
                      <a:r>
                        <a:rPr lang="es-AR" sz="1050" b="0" i="0" u="none" strike="noStrike">
                          <a:effectLst/>
                          <a:latin typeface="+mn-lt"/>
                        </a:rPr>
                        <a:t>8</a:t>
                      </a:r>
                    </a:p>
                  </a:txBody>
                  <a:tcPr marL="6350" marR="6350" marT="6350" marB="0" anchor="ctr"/>
                </a:tc>
                <a:tc>
                  <a:txBody>
                    <a:bodyPr/>
                    <a:lstStyle/>
                    <a:p>
                      <a:pPr algn="l" fontAlgn="b"/>
                      <a:r>
                        <a:rPr lang="es-AR" sz="1050" b="0" u="none" strike="noStrike" dirty="0">
                          <a:effectLst/>
                          <a:latin typeface="+mn-lt"/>
                        </a:rPr>
                        <a:t> </a:t>
                      </a:r>
                      <a:endParaRPr lang="es-AR" sz="1050" b="0" i="0" u="none" strike="noStrike" dirty="0">
                        <a:effectLst/>
                        <a:latin typeface="+mn-lt"/>
                      </a:endParaRPr>
                    </a:p>
                  </a:txBody>
                  <a:tcPr marL="1907" marR="1907" marT="1907" marB="0" anchor="b"/>
                </a:tc>
                <a:tc>
                  <a:txBody>
                    <a:bodyPr/>
                    <a:lstStyle/>
                    <a:p>
                      <a:pPr algn="l" fontAlgn="ctr"/>
                      <a:r>
                        <a:rPr lang="es-AR" sz="1050" b="0" i="0" u="none" strike="noStrike">
                          <a:effectLst/>
                          <a:latin typeface="+mn-lt"/>
                        </a:rPr>
                        <a:t>Salud humana pública</a:t>
                      </a:r>
                    </a:p>
                  </a:txBody>
                  <a:tcPr marL="6350" marR="6350" marT="6350" marB="0" anchor="ctr"/>
                </a:tc>
                <a:tc>
                  <a:txBody>
                    <a:bodyPr/>
                    <a:lstStyle/>
                    <a:p>
                      <a:pPr algn="ctr" fontAlgn="ctr"/>
                      <a:r>
                        <a:rPr lang="es-AR" sz="1050" b="0" i="0" u="none" strike="noStrike">
                          <a:effectLst/>
                          <a:latin typeface="+mn-lt"/>
                        </a:rPr>
                        <a:t>Sector Público</a:t>
                      </a:r>
                    </a:p>
                  </a:txBody>
                  <a:tcPr marL="6350" marR="6350" marT="6350" marB="0" anchor="ctr"/>
                </a:tc>
                <a:tc>
                  <a:txBody>
                    <a:bodyPr/>
                    <a:lstStyle/>
                    <a:p>
                      <a:pPr algn="ctr" fontAlgn="ctr"/>
                      <a:r>
                        <a:rPr lang="es-AR" sz="1050" b="0" i="0" u="none" strike="noStrike" dirty="0">
                          <a:effectLst/>
                          <a:latin typeface="+mn-lt"/>
                        </a:rPr>
                        <a:t>11</a:t>
                      </a:r>
                    </a:p>
                  </a:txBody>
                  <a:tcPr marL="6350" marR="6350" marT="6350" marB="0" anchor="ctr"/>
                </a:tc>
              </a:tr>
              <a:tr h="161998">
                <a:tc>
                  <a:txBody>
                    <a:bodyPr/>
                    <a:lstStyle/>
                    <a:p>
                      <a:pPr algn="l" fontAlgn="ctr"/>
                      <a:r>
                        <a:rPr lang="es-AR" sz="1050" b="0" i="0" u="none" strike="noStrike">
                          <a:effectLst/>
                          <a:latin typeface="+mn-lt"/>
                        </a:rPr>
                        <a:t>Comercio mayorista</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a:effectLst/>
                          <a:latin typeface="+mn-lt"/>
                        </a:rPr>
                        <a:t>10</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Salud humana privada</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161998">
                <a:tc>
                  <a:txBody>
                    <a:bodyPr/>
                    <a:lstStyle/>
                    <a:p>
                      <a:pPr algn="l" fontAlgn="ctr"/>
                      <a:r>
                        <a:rPr lang="es-AR" sz="1050" b="0" i="0" u="none" strike="noStrike">
                          <a:effectLst/>
                          <a:latin typeface="+mn-lt"/>
                        </a:rPr>
                        <a:t>Comercio minorista</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a:effectLst/>
                          <a:latin typeface="+mn-lt"/>
                        </a:rPr>
                        <a:t>10</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Servicios veterinarios</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200725">
                <a:tc>
                  <a:txBody>
                    <a:bodyPr/>
                    <a:lstStyle/>
                    <a:p>
                      <a:pPr algn="l" fontAlgn="ctr"/>
                      <a:r>
                        <a:rPr lang="es-AR" sz="1050" b="0" i="0" u="none" strike="noStrike">
                          <a:effectLst/>
                          <a:latin typeface="+mn-lt"/>
                        </a:rPr>
                        <a:t>Hoteles</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a:effectLst/>
                          <a:latin typeface="+mn-lt"/>
                        </a:rPr>
                        <a:t>10</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Servicios sociales</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259782">
                <a:tc>
                  <a:txBody>
                    <a:bodyPr/>
                    <a:lstStyle/>
                    <a:p>
                      <a:pPr algn="l" fontAlgn="ctr"/>
                      <a:r>
                        <a:rPr lang="es-AR" sz="1050" b="0" i="0" u="none" strike="noStrike">
                          <a:effectLst/>
                          <a:latin typeface="+mn-lt"/>
                        </a:rPr>
                        <a:t>Restaurantes</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a:effectLst/>
                          <a:latin typeface="+mn-lt"/>
                        </a:rPr>
                        <a:t>10</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Servicios de saneamiento</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259782">
                <a:tc>
                  <a:txBody>
                    <a:bodyPr/>
                    <a:lstStyle/>
                    <a:p>
                      <a:pPr algn="l" fontAlgn="ctr"/>
                      <a:r>
                        <a:rPr lang="es-AR" sz="1050" b="0" i="0" u="none" strike="noStrike">
                          <a:effectLst/>
                          <a:latin typeface="+mn-lt"/>
                        </a:rPr>
                        <a:t>Transporte terrestre de pasajeros</a:t>
                      </a:r>
                    </a:p>
                  </a:txBody>
                  <a:tcPr marL="6350" marR="6350" marT="6350" marB="0" anchor="ctr"/>
                </a:tc>
                <a:tc>
                  <a:txBody>
                    <a:bodyPr/>
                    <a:lstStyle/>
                    <a:p>
                      <a:pPr algn="ctr" fontAlgn="ctr"/>
                      <a:r>
                        <a:rPr lang="es-AR" sz="1050" b="0" i="0" u="none" strike="noStrike">
                          <a:effectLst/>
                          <a:latin typeface="+mn-lt"/>
                        </a:rPr>
                        <a:t>Transporte terrestre</a:t>
                      </a:r>
                    </a:p>
                  </a:txBody>
                  <a:tcPr marL="6350" marR="6350" marT="6350" marB="0" anchor="ctr"/>
                </a:tc>
                <a:tc>
                  <a:txBody>
                    <a:bodyPr/>
                    <a:lstStyle/>
                    <a:p>
                      <a:pPr algn="ctr" fontAlgn="ctr"/>
                      <a:r>
                        <a:rPr lang="es-AR" sz="1050" b="0" i="0" u="none" strike="noStrike">
                          <a:effectLst/>
                          <a:latin typeface="+mn-lt"/>
                        </a:rPr>
                        <a:t>9</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Actividad de asociaciones</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161998">
                <a:tc>
                  <a:txBody>
                    <a:bodyPr/>
                    <a:lstStyle/>
                    <a:p>
                      <a:pPr algn="l" fontAlgn="ctr"/>
                      <a:r>
                        <a:rPr lang="es-AR" sz="1050" b="0" i="0" u="none" strike="noStrike">
                          <a:effectLst/>
                          <a:latin typeface="+mn-lt"/>
                        </a:rPr>
                        <a:t>Transporte terrestre de carga</a:t>
                      </a:r>
                    </a:p>
                  </a:txBody>
                  <a:tcPr marL="6350" marR="6350" marT="6350" marB="0" anchor="ctr"/>
                </a:tc>
                <a:tc>
                  <a:txBody>
                    <a:bodyPr/>
                    <a:lstStyle/>
                    <a:p>
                      <a:pPr algn="ctr" fontAlgn="ctr"/>
                      <a:r>
                        <a:rPr lang="es-AR" sz="1050" b="0" i="0" u="none" strike="noStrike">
                          <a:effectLst/>
                          <a:latin typeface="+mn-lt"/>
                        </a:rPr>
                        <a:t>Transporte terrestre</a:t>
                      </a:r>
                    </a:p>
                  </a:txBody>
                  <a:tcPr marL="6350" marR="6350" marT="6350" marB="0" anchor="ctr"/>
                </a:tc>
                <a:tc>
                  <a:txBody>
                    <a:bodyPr/>
                    <a:lstStyle/>
                    <a:p>
                      <a:pPr algn="ctr" fontAlgn="ctr"/>
                      <a:r>
                        <a:rPr lang="es-AR" sz="1050" b="0" i="0" u="none" strike="noStrike">
                          <a:effectLst/>
                          <a:latin typeface="+mn-lt"/>
                        </a:rPr>
                        <a:t>9</a:t>
                      </a:r>
                    </a:p>
                  </a:txBody>
                  <a:tcPr marL="6350" marR="6350" marT="6350" marB="0" anchor="ctr"/>
                </a:tc>
                <a:tc>
                  <a:txBody>
                    <a:bodyPr/>
                    <a:lstStyle/>
                    <a:p>
                      <a:pPr algn="l" fontAlgn="b"/>
                      <a:r>
                        <a:rPr lang="es-AR" sz="1050" b="0" u="none" strike="noStrike">
                          <a:effectLst/>
                          <a:latin typeface="+mn-lt"/>
                        </a:rPr>
                        <a:t> </a:t>
                      </a:r>
                      <a:endParaRPr lang="es-AR" sz="1050" b="0" i="0" u="none" strike="noStrike">
                        <a:effectLst/>
                        <a:latin typeface="+mn-lt"/>
                      </a:endParaRPr>
                    </a:p>
                  </a:txBody>
                  <a:tcPr marL="1907" marR="1907" marT="1907" marB="0" anchor="b"/>
                </a:tc>
                <a:tc>
                  <a:txBody>
                    <a:bodyPr/>
                    <a:lstStyle/>
                    <a:p>
                      <a:pPr algn="l" fontAlgn="ctr"/>
                      <a:r>
                        <a:rPr lang="es-AR" sz="1050" b="0" i="0" u="none" strike="noStrike">
                          <a:effectLst/>
                          <a:latin typeface="+mn-lt"/>
                        </a:rPr>
                        <a:t>Servicios de cine, radio y televisión</a:t>
                      </a:r>
                    </a:p>
                  </a:txBody>
                  <a:tcPr marL="6350" marR="6350" marT="6350" marB="0" anchor="ctr"/>
                </a:tc>
                <a:tc>
                  <a:txBody>
                    <a:bodyPr/>
                    <a:lstStyle/>
                    <a:p>
                      <a:pPr algn="ctr" fontAlgn="ctr"/>
                      <a:r>
                        <a:rPr lang="es-AR" sz="1050" b="0" i="0" u="none" strike="noStrike">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473629">
                <a:tc>
                  <a:txBody>
                    <a:bodyPr/>
                    <a:lstStyle/>
                    <a:p>
                      <a:pPr algn="l" fontAlgn="ctr"/>
                      <a:r>
                        <a:rPr lang="es-AR" sz="1050" b="0" i="0" u="none" strike="noStrike" dirty="0">
                          <a:effectLst/>
                          <a:latin typeface="+mn-lt"/>
                        </a:rPr>
                        <a:t>Transporte por tuberías</a:t>
                      </a:r>
                    </a:p>
                  </a:txBody>
                  <a:tcPr marL="6350" marR="6350" marT="6350" marB="0" anchor="ctr"/>
                </a:tc>
                <a:tc>
                  <a:txBody>
                    <a:bodyPr/>
                    <a:lstStyle/>
                    <a:p>
                      <a:pPr algn="ctr" fontAlgn="ctr"/>
                      <a:r>
                        <a:rPr lang="es-AR" sz="1050" b="0" i="0" u="none" strike="noStrike" dirty="0">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c>
                  <a:txBody>
                    <a:bodyPr/>
                    <a:lstStyle/>
                    <a:p>
                      <a:pPr algn="l" fontAlgn="b"/>
                      <a:r>
                        <a:rPr lang="es-AR" sz="1050" b="0" u="none" strike="noStrike" dirty="0">
                          <a:effectLst/>
                          <a:latin typeface="+mn-lt"/>
                        </a:rPr>
                        <a:t> </a:t>
                      </a:r>
                      <a:endParaRPr lang="es-AR" sz="1050" b="0" i="0" u="none" strike="noStrike" dirty="0">
                        <a:effectLst/>
                        <a:latin typeface="+mn-lt"/>
                      </a:endParaRPr>
                    </a:p>
                  </a:txBody>
                  <a:tcPr marL="1907" marR="1907" marT="1907" marB="0" anchor="b"/>
                </a:tc>
                <a:tc>
                  <a:txBody>
                    <a:bodyPr/>
                    <a:lstStyle/>
                    <a:p>
                      <a:pPr algn="l" fontAlgn="ctr"/>
                      <a:r>
                        <a:rPr lang="es-AR" sz="1050" b="0" i="0" u="none" strike="noStrike" dirty="0">
                          <a:effectLst/>
                          <a:latin typeface="+mn-lt"/>
                        </a:rPr>
                        <a:t>Servicios personales, de reparación, actividades deportivas y de esparcimiento</a:t>
                      </a:r>
                    </a:p>
                  </a:txBody>
                  <a:tcPr marL="6350" marR="6350" marT="6350" marB="0" anchor="ctr"/>
                </a:tc>
                <a:tc>
                  <a:txBody>
                    <a:bodyPr/>
                    <a:lstStyle/>
                    <a:p>
                      <a:pPr algn="ctr" fontAlgn="ctr"/>
                      <a:r>
                        <a:rPr lang="es-AR" sz="1050" b="0" i="0" u="none" strike="noStrike" dirty="0">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r h="259782">
                <a:tc>
                  <a:txBody>
                    <a:bodyPr/>
                    <a:lstStyle/>
                    <a:p>
                      <a:pPr algn="l" fontAlgn="ctr"/>
                      <a:r>
                        <a:rPr lang="es-AR" sz="1050" b="0" i="0" u="none" strike="noStrike" dirty="0">
                          <a:effectLst/>
                          <a:latin typeface="+mn-lt"/>
                        </a:rPr>
                        <a:t>Transporte marítimo</a:t>
                      </a:r>
                    </a:p>
                  </a:txBody>
                  <a:tcPr marL="6350" marR="6350" marT="6350" marB="0" anchor="ctr"/>
                </a:tc>
                <a:tc>
                  <a:txBody>
                    <a:bodyPr/>
                    <a:lstStyle/>
                    <a:p>
                      <a:pPr algn="ctr" fontAlgn="ctr"/>
                      <a:r>
                        <a:rPr lang="es-AR" sz="1050" b="0" i="0" u="none" strike="noStrike" dirty="0">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c>
                  <a:txBody>
                    <a:bodyPr/>
                    <a:lstStyle/>
                    <a:p>
                      <a:pPr algn="l" fontAlgn="b"/>
                      <a:r>
                        <a:rPr lang="es-AR" sz="1050" b="0" u="none" strike="noStrike" dirty="0">
                          <a:effectLst/>
                          <a:latin typeface="+mn-lt"/>
                        </a:rPr>
                        <a:t> </a:t>
                      </a:r>
                      <a:endParaRPr lang="es-AR" sz="1050" b="0" i="0" u="none" strike="noStrike" dirty="0">
                        <a:effectLst/>
                        <a:latin typeface="+mn-lt"/>
                      </a:endParaRPr>
                    </a:p>
                  </a:txBody>
                  <a:tcPr marL="1907" marR="1907" marT="1907" marB="0" anchor="b"/>
                </a:tc>
                <a:tc>
                  <a:txBody>
                    <a:bodyPr/>
                    <a:lstStyle/>
                    <a:p>
                      <a:pPr algn="l" fontAlgn="ctr"/>
                      <a:r>
                        <a:rPr lang="es-AR" sz="1050" b="0" i="0" u="none" strike="noStrike" dirty="0">
                          <a:effectLst/>
                          <a:latin typeface="+mn-lt"/>
                        </a:rPr>
                        <a:t>Servicio doméstico</a:t>
                      </a:r>
                    </a:p>
                  </a:txBody>
                  <a:tcPr marL="6350" marR="6350" marT="6350" marB="0" anchor="ctr"/>
                </a:tc>
                <a:tc>
                  <a:txBody>
                    <a:bodyPr/>
                    <a:lstStyle/>
                    <a:p>
                      <a:pPr algn="ctr" fontAlgn="ctr"/>
                      <a:r>
                        <a:rPr lang="es-AR" sz="1050" b="0" i="0" u="none" strike="noStrike" dirty="0">
                          <a:effectLst/>
                          <a:latin typeface="+mn-lt"/>
                        </a:rPr>
                        <a:t>Servicios</a:t>
                      </a:r>
                    </a:p>
                  </a:txBody>
                  <a:tcPr marL="6350" marR="6350" marT="6350" marB="0" anchor="ctr"/>
                </a:tc>
                <a:tc>
                  <a:txBody>
                    <a:bodyPr/>
                    <a:lstStyle/>
                    <a:p>
                      <a:pPr algn="ctr" fontAlgn="ctr"/>
                      <a:r>
                        <a:rPr lang="es-AR" sz="1050" b="0" i="0" u="none" strike="noStrike" dirty="0">
                          <a:effectLst/>
                          <a:latin typeface="+mn-lt"/>
                        </a:rPr>
                        <a:t>10</a:t>
                      </a:r>
                    </a:p>
                  </a:txBody>
                  <a:tcPr marL="6350" marR="6350" marT="6350" marB="0" anchor="ctr"/>
                </a:tc>
              </a:tr>
            </a:tbl>
          </a:graphicData>
        </a:graphic>
      </p:graphicFrame>
      <p:sp>
        <p:nvSpPr>
          <p:cNvPr id="3" name="2 CuadroTexto"/>
          <p:cNvSpPr txBox="1"/>
          <p:nvPr/>
        </p:nvSpPr>
        <p:spPr>
          <a:xfrm>
            <a:off x="10809962" y="288099"/>
            <a:ext cx="1027134" cy="307777"/>
          </a:xfrm>
          <a:prstGeom prst="rect">
            <a:avLst/>
          </a:prstGeom>
          <a:noFill/>
        </p:spPr>
        <p:txBody>
          <a:bodyPr wrap="square" rtlCol="0">
            <a:spAutoFit/>
          </a:bodyPr>
          <a:lstStyle/>
          <a:p>
            <a:r>
              <a:rPr lang="es-AR" sz="1400" dirty="0" smtClean="0">
                <a:hlinkClick r:id="rId2" action="ppaction://hlinksldjump"/>
              </a:rPr>
              <a:t>Volver</a:t>
            </a:r>
            <a:endParaRPr lang="en-US" dirty="0"/>
          </a:p>
        </p:txBody>
      </p:sp>
    </p:spTree>
    <p:extLst>
      <p:ext uri="{BB962C8B-B14F-4D97-AF65-F5344CB8AC3E}">
        <p14:creationId xmlns:p14="http://schemas.microsoft.com/office/powerpoint/2010/main" val="1186746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ltUpDiag">
          <a:fgClr>
            <a:schemeClr val="accent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838200" y="8990"/>
            <a:ext cx="10515600" cy="1325563"/>
          </a:xfrm>
        </p:spPr>
        <p:txBody>
          <a:bodyPr>
            <a:normAutofit/>
          </a:bodyPr>
          <a:lstStyle/>
          <a:p>
            <a:pPr algn="just"/>
            <a:r>
              <a:rPr lang="es-AR" dirty="0" smtClean="0"/>
              <a:t>El modelo</a:t>
            </a:r>
            <a:endParaRPr lang="es-AR" dirty="0"/>
          </a:p>
        </p:txBody>
      </p:sp>
      <p:sp>
        <p:nvSpPr>
          <p:cNvPr id="3" name="Marcador de contenido 2"/>
          <p:cNvSpPr>
            <a:spLocks noGrp="1"/>
          </p:cNvSpPr>
          <p:nvPr>
            <p:ph idx="1"/>
          </p:nvPr>
        </p:nvSpPr>
        <p:spPr>
          <a:xfrm>
            <a:off x="838200" y="1453414"/>
            <a:ext cx="10515600" cy="4723549"/>
          </a:xfrm>
        </p:spPr>
        <p:txBody>
          <a:bodyPr/>
          <a:lstStyle/>
          <a:p>
            <a:pPr marL="0" indent="0">
              <a:spcBef>
                <a:spcPts val="2000"/>
              </a:spcBef>
              <a:buNone/>
            </a:pPr>
            <a:r>
              <a:rPr lang="es-AR" sz="3600" dirty="0" smtClean="0"/>
              <a:t>Aspectos principales</a:t>
            </a:r>
            <a:endParaRPr lang="es-AR" dirty="0" smtClean="0"/>
          </a:p>
          <a:p>
            <a:pPr>
              <a:spcBef>
                <a:spcPts val="2000"/>
              </a:spcBef>
            </a:pPr>
            <a:r>
              <a:rPr lang="es-AR" sz="3200" dirty="0" smtClean="0"/>
              <a:t>Modelo Insumo Producto</a:t>
            </a:r>
          </a:p>
          <a:p>
            <a:pPr>
              <a:spcBef>
                <a:spcPts val="2000"/>
              </a:spcBef>
            </a:pPr>
            <a:r>
              <a:rPr lang="es-AR" sz="3200" dirty="0" smtClean="0"/>
              <a:t>Desagregación sectorial ad-hoc</a:t>
            </a:r>
            <a:endParaRPr lang="es-AR" sz="3200" dirty="0"/>
          </a:p>
          <a:p>
            <a:pPr>
              <a:spcBef>
                <a:spcPts val="2000"/>
              </a:spcBef>
            </a:pPr>
            <a:r>
              <a:rPr lang="es-AR" sz="3200" dirty="0" smtClean="0"/>
              <a:t>Consumo privado endógeno</a:t>
            </a:r>
          </a:p>
          <a:p>
            <a:pPr lvl="1">
              <a:spcBef>
                <a:spcPts val="2000"/>
              </a:spcBef>
            </a:pPr>
            <a:r>
              <a:rPr lang="es-AR" sz="2800" dirty="0" smtClean="0"/>
              <a:t>Apertura </a:t>
            </a:r>
            <a:r>
              <a:rPr lang="es-AR" sz="2800" dirty="0"/>
              <a:t>funcional del ingreso y desagregación del sector hogares</a:t>
            </a:r>
          </a:p>
          <a:p>
            <a:pPr lvl="1">
              <a:spcBef>
                <a:spcPts val="2000"/>
              </a:spcBef>
            </a:pPr>
            <a:r>
              <a:rPr lang="es-AR" sz="2800" dirty="0"/>
              <a:t>Redistribución secundaria del </a:t>
            </a:r>
            <a:r>
              <a:rPr lang="es-AR" sz="2800" dirty="0" smtClean="0"/>
              <a:t>ingreso</a:t>
            </a:r>
          </a:p>
          <a:p>
            <a:pPr>
              <a:spcBef>
                <a:spcPts val="2000"/>
              </a:spcBef>
            </a:pPr>
            <a:endParaRPr lang="es-AR" dirty="0"/>
          </a:p>
          <a:p>
            <a:pPr marL="0" indent="0">
              <a:buNone/>
            </a:pPr>
            <a:endParaRPr lang="es-AR" dirty="0" smtClean="0"/>
          </a:p>
        </p:txBody>
      </p:sp>
    </p:spTree>
    <p:extLst>
      <p:ext uri="{BB962C8B-B14F-4D97-AF65-F5344CB8AC3E}">
        <p14:creationId xmlns:p14="http://schemas.microsoft.com/office/powerpoint/2010/main" val="3149443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ltUpDiag">
          <a:fgClr>
            <a:schemeClr val="accent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838200" y="9084"/>
            <a:ext cx="10515600" cy="1325563"/>
          </a:xfrm>
        </p:spPr>
        <p:txBody>
          <a:bodyPr>
            <a:normAutofit/>
          </a:bodyPr>
          <a:lstStyle/>
          <a:p>
            <a:r>
              <a:rPr lang="es-AR" sz="3600" b="1" dirty="0">
                <a:latin typeface="+mn-lt"/>
              </a:rPr>
              <a:t>Representación simplificada del funcionamiento del modelo (I)</a:t>
            </a:r>
          </a:p>
        </p:txBody>
      </p:sp>
      <p:sp>
        <p:nvSpPr>
          <p:cNvPr id="3" name="Marcador de contenido 2"/>
          <p:cNvSpPr>
            <a:spLocks noGrp="1"/>
          </p:cNvSpPr>
          <p:nvPr>
            <p:ph idx="1"/>
          </p:nvPr>
        </p:nvSpPr>
        <p:spPr>
          <a:xfrm>
            <a:off x="838200" y="1205483"/>
            <a:ext cx="10515600" cy="4723549"/>
          </a:xfrm>
        </p:spPr>
        <p:txBody>
          <a:bodyPr/>
          <a:lstStyle/>
          <a:p>
            <a:r>
              <a:rPr lang="es-AR" dirty="0"/>
              <a:t>Modelo insumo producto con consumo endógeno (sin sectores externo y público).</a:t>
            </a:r>
          </a:p>
          <a:p>
            <a:pPr marL="0" indent="0">
              <a:buNone/>
            </a:pPr>
            <a:endParaRPr lang="es-AR" dirty="0" smtClean="0"/>
          </a:p>
        </p:txBody>
      </p:sp>
      <p:sp>
        <p:nvSpPr>
          <p:cNvPr id="2" name="Rectángulo 1"/>
          <p:cNvSpPr/>
          <p:nvPr/>
        </p:nvSpPr>
        <p:spPr>
          <a:xfrm>
            <a:off x="1375810" y="2396090"/>
            <a:ext cx="1597793" cy="1111198"/>
          </a:xfrm>
          <a:prstGeom prst="rect">
            <a:avLst/>
          </a:prstGeom>
          <a:solidFill>
            <a:schemeClr val="bg1"/>
          </a:solidFill>
          <a:ln w="666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Inversión</a:t>
            </a:r>
          </a:p>
        </p:txBody>
      </p:sp>
      <p:sp>
        <p:nvSpPr>
          <p:cNvPr id="6" name="Rectángulo 5"/>
          <p:cNvSpPr/>
          <p:nvPr/>
        </p:nvSpPr>
        <p:spPr>
          <a:xfrm>
            <a:off x="4081911" y="2458720"/>
            <a:ext cx="1841367" cy="9956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Demanda final de producción local</a:t>
            </a:r>
            <a:endParaRPr lang="es-AR" dirty="0">
              <a:solidFill>
                <a:schemeClr val="tx1"/>
              </a:solidFill>
            </a:endParaRPr>
          </a:p>
        </p:txBody>
      </p:sp>
      <p:sp>
        <p:nvSpPr>
          <p:cNvPr id="7" name="Rectángulo 6"/>
          <p:cNvSpPr/>
          <p:nvPr/>
        </p:nvSpPr>
        <p:spPr>
          <a:xfrm>
            <a:off x="9060581" y="3923202"/>
            <a:ext cx="1678538" cy="7315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Producción</a:t>
            </a:r>
            <a:endParaRPr lang="es-AR" dirty="0">
              <a:solidFill>
                <a:schemeClr val="tx1"/>
              </a:solidFill>
            </a:endParaRPr>
          </a:p>
        </p:txBody>
      </p:sp>
      <p:sp>
        <p:nvSpPr>
          <p:cNvPr id="8" name="Rectángulo 7"/>
          <p:cNvSpPr/>
          <p:nvPr/>
        </p:nvSpPr>
        <p:spPr>
          <a:xfrm>
            <a:off x="9060582" y="2455082"/>
            <a:ext cx="1678537" cy="9956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Transacciones intersectoriales</a:t>
            </a:r>
            <a:endParaRPr lang="es-AR" dirty="0">
              <a:solidFill>
                <a:schemeClr val="tx1"/>
              </a:solidFill>
            </a:endParaRPr>
          </a:p>
        </p:txBody>
      </p:sp>
      <p:sp>
        <p:nvSpPr>
          <p:cNvPr id="9" name="Rectángulo 8"/>
          <p:cNvSpPr/>
          <p:nvPr/>
        </p:nvSpPr>
        <p:spPr>
          <a:xfrm>
            <a:off x="9073281" y="5263283"/>
            <a:ext cx="1678538" cy="9448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Remuneración a factores</a:t>
            </a:r>
            <a:endParaRPr lang="es-AR" dirty="0">
              <a:solidFill>
                <a:schemeClr val="tx1"/>
              </a:solidFill>
            </a:endParaRPr>
          </a:p>
        </p:txBody>
      </p:sp>
      <p:sp>
        <p:nvSpPr>
          <p:cNvPr id="10" name="Rectángulo 9"/>
          <p:cNvSpPr/>
          <p:nvPr/>
        </p:nvSpPr>
        <p:spPr>
          <a:xfrm>
            <a:off x="6623520" y="5263284"/>
            <a:ext cx="1597793" cy="9448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Ingreso disponible de hogares</a:t>
            </a:r>
            <a:endParaRPr lang="es-AR" dirty="0">
              <a:solidFill>
                <a:schemeClr val="tx1"/>
              </a:solidFill>
            </a:endParaRPr>
          </a:p>
        </p:txBody>
      </p:sp>
      <p:sp>
        <p:nvSpPr>
          <p:cNvPr id="11" name="Rectángulo 10"/>
          <p:cNvSpPr/>
          <p:nvPr/>
        </p:nvSpPr>
        <p:spPr>
          <a:xfrm>
            <a:off x="4203697" y="5263284"/>
            <a:ext cx="1597793" cy="9448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Consumo privado</a:t>
            </a:r>
            <a:endParaRPr lang="es-AR" dirty="0">
              <a:solidFill>
                <a:schemeClr val="tx1"/>
              </a:solidFill>
            </a:endParaRPr>
          </a:p>
        </p:txBody>
      </p:sp>
      <p:cxnSp>
        <p:nvCxnSpPr>
          <p:cNvPr id="15" name="Conector recto de flecha 14"/>
          <p:cNvCxnSpPr>
            <a:stCxn id="2" idx="3"/>
            <a:endCxn id="6" idx="1"/>
          </p:cNvCxnSpPr>
          <p:nvPr/>
        </p:nvCxnSpPr>
        <p:spPr>
          <a:xfrm>
            <a:off x="2973603" y="2951689"/>
            <a:ext cx="1108308" cy="4871"/>
          </a:xfrm>
          <a:prstGeom prst="straightConnector1">
            <a:avLst/>
          </a:prstGeom>
          <a:ln w="1016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a:stCxn id="6" idx="3"/>
            <a:endCxn id="8" idx="1"/>
          </p:cNvCxnSpPr>
          <p:nvPr/>
        </p:nvCxnSpPr>
        <p:spPr>
          <a:xfrm flipV="1">
            <a:off x="5923278" y="2952922"/>
            <a:ext cx="3137304" cy="3638"/>
          </a:xfrm>
          <a:prstGeom prst="straightConnector1">
            <a:avLst/>
          </a:prstGeom>
          <a:ln w="1016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a:stCxn id="8" idx="2"/>
            <a:endCxn id="7" idx="0"/>
          </p:cNvCxnSpPr>
          <p:nvPr/>
        </p:nvCxnSpPr>
        <p:spPr>
          <a:xfrm flipH="1">
            <a:off x="9899850" y="3450762"/>
            <a:ext cx="1" cy="472440"/>
          </a:xfrm>
          <a:prstGeom prst="straightConnector1">
            <a:avLst/>
          </a:prstGeom>
          <a:ln w="1016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p:cNvCxnSpPr>
            <a:stCxn id="7" idx="2"/>
            <a:endCxn id="9" idx="0"/>
          </p:cNvCxnSpPr>
          <p:nvPr/>
        </p:nvCxnSpPr>
        <p:spPr>
          <a:xfrm>
            <a:off x="9899850" y="4654722"/>
            <a:ext cx="12700" cy="608561"/>
          </a:xfrm>
          <a:prstGeom prst="straightConnector1">
            <a:avLst/>
          </a:prstGeom>
          <a:ln w="1016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p:cNvCxnSpPr>
            <a:stCxn id="9" idx="1"/>
            <a:endCxn id="10" idx="3"/>
          </p:cNvCxnSpPr>
          <p:nvPr/>
        </p:nvCxnSpPr>
        <p:spPr>
          <a:xfrm flipH="1">
            <a:off x="8221313" y="5735724"/>
            <a:ext cx="851968" cy="0"/>
          </a:xfrm>
          <a:prstGeom prst="straightConnector1">
            <a:avLst/>
          </a:prstGeom>
          <a:ln w="1016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p:cNvCxnSpPr>
            <a:stCxn id="10" idx="1"/>
            <a:endCxn id="11" idx="3"/>
          </p:cNvCxnSpPr>
          <p:nvPr/>
        </p:nvCxnSpPr>
        <p:spPr>
          <a:xfrm flipH="1">
            <a:off x="5801490" y="5735724"/>
            <a:ext cx="822030" cy="0"/>
          </a:xfrm>
          <a:prstGeom prst="straightConnector1">
            <a:avLst/>
          </a:prstGeom>
          <a:ln w="1016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a:stCxn id="11" idx="0"/>
            <a:endCxn id="6" idx="2"/>
          </p:cNvCxnSpPr>
          <p:nvPr/>
        </p:nvCxnSpPr>
        <p:spPr>
          <a:xfrm flipV="1">
            <a:off x="5002594" y="3454400"/>
            <a:ext cx="1" cy="1808884"/>
          </a:xfrm>
          <a:prstGeom prst="straightConnector1">
            <a:avLst/>
          </a:prstGeom>
          <a:ln w="60325" cap="sq">
            <a:solidFill>
              <a:srgbClr val="FF0000"/>
            </a:solidFill>
            <a:prstDash val="sysDot"/>
            <a:round/>
            <a:tailEnd type="triangle" w="lg" len="lg"/>
          </a:ln>
        </p:spPr>
        <p:style>
          <a:lnRef idx="1">
            <a:schemeClr val="accent1"/>
          </a:lnRef>
          <a:fillRef idx="0">
            <a:schemeClr val="accent1"/>
          </a:fillRef>
          <a:effectRef idx="0">
            <a:schemeClr val="accent1"/>
          </a:effectRef>
          <a:fontRef idx="minor">
            <a:schemeClr val="tx1"/>
          </a:fontRef>
        </p:style>
      </p:cxnSp>
      <p:cxnSp>
        <p:nvCxnSpPr>
          <p:cNvPr id="35" name="Conector angular 34"/>
          <p:cNvCxnSpPr>
            <a:stCxn id="7" idx="1"/>
          </p:cNvCxnSpPr>
          <p:nvPr/>
        </p:nvCxnSpPr>
        <p:spPr>
          <a:xfrm rot="10800000">
            <a:off x="9060581" y="3305418"/>
            <a:ext cx="12700" cy="983545"/>
          </a:xfrm>
          <a:prstGeom prst="bentConnector4">
            <a:avLst>
              <a:gd name="adj1" fmla="val 3000000"/>
              <a:gd name="adj2" fmla="val 99584"/>
            </a:avLst>
          </a:prstGeom>
          <a:ln w="635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8274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ltUpDiag">
          <a:fgClr>
            <a:schemeClr val="accent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838200" y="9084"/>
            <a:ext cx="10515600" cy="1325563"/>
          </a:xfrm>
        </p:spPr>
        <p:txBody>
          <a:bodyPr>
            <a:normAutofit/>
          </a:bodyPr>
          <a:lstStyle/>
          <a:p>
            <a:r>
              <a:rPr lang="es-AR" sz="3600" b="1" dirty="0">
                <a:latin typeface="+mn-lt"/>
              </a:rPr>
              <a:t>Representación simplificada del funcionamiento del modelo (</a:t>
            </a:r>
            <a:r>
              <a:rPr lang="es-AR" sz="3600" b="1" dirty="0" smtClean="0">
                <a:latin typeface="+mn-lt"/>
              </a:rPr>
              <a:t>II)</a:t>
            </a:r>
            <a:endParaRPr lang="es-AR" sz="3600" b="1" dirty="0">
              <a:latin typeface="+mn-lt"/>
            </a:endParaRPr>
          </a:p>
        </p:txBody>
      </p:sp>
      <p:sp>
        <p:nvSpPr>
          <p:cNvPr id="3" name="Marcador de contenido 2"/>
          <p:cNvSpPr>
            <a:spLocks noGrp="1"/>
          </p:cNvSpPr>
          <p:nvPr>
            <p:ph idx="1"/>
          </p:nvPr>
        </p:nvSpPr>
        <p:spPr>
          <a:xfrm>
            <a:off x="823788" y="1170689"/>
            <a:ext cx="10515600" cy="4723549"/>
          </a:xfrm>
        </p:spPr>
        <p:txBody>
          <a:bodyPr/>
          <a:lstStyle/>
          <a:p>
            <a:r>
              <a:rPr lang="es-AR" dirty="0"/>
              <a:t>Modelo insumo producto con consumo endógeno </a:t>
            </a:r>
            <a:r>
              <a:rPr lang="es-AR" dirty="0" smtClean="0"/>
              <a:t>(con </a:t>
            </a:r>
            <a:r>
              <a:rPr lang="es-AR" dirty="0"/>
              <a:t>sectores externo y </a:t>
            </a:r>
            <a:r>
              <a:rPr lang="es-AR" dirty="0" smtClean="0"/>
              <a:t>público)</a:t>
            </a:r>
            <a:endParaRPr lang="es-AR" dirty="0"/>
          </a:p>
          <a:p>
            <a:pPr marL="0" indent="0">
              <a:buNone/>
            </a:pPr>
            <a:endParaRPr lang="es-AR" dirty="0" smtClean="0"/>
          </a:p>
        </p:txBody>
      </p:sp>
      <p:sp>
        <p:nvSpPr>
          <p:cNvPr id="2" name="Rectángulo 1"/>
          <p:cNvSpPr/>
          <p:nvPr/>
        </p:nvSpPr>
        <p:spPr>
          <a:xfrm>
            <a:off x="1227550" y="2164540"/>
            <a:ext cx="1914932" cy="995680"/>
          </a:xfrm>
          <a:prstGeom prst="rect">
            <a:avLst/>
          </a:prstGeom>
          <a:solidFill>
            <a:schemeClr val="bg1"/>
          </a:solidFill>
          <a:ln w="666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Exportaciones</a:t>
            </a:r>
          </a:p>
          <a:p>
            <a:pPr algn="ctr"/>
            <a:r>
              <a:rPr lang="es-AR" dirty="0" smtClean="0">
                <a:solidFill>
                  <a:schemeClr val="tx1"/>
                </a:solidFill>
              </a:rPr>
              <a:t>Inversión</a:t>
            </a:r>
          </a:p>
          <a:p>
            <a:pPr algn="ctr"/>
            <a:r>
              <a:rPr lang="es-AR" dirty="0" smtClean="0">
                <a:solidFill>
                  <a:schemeClr val="tx1"/>
                </a:solidFill>
              </a:rPr>
              <a:t>Consumo público</a:t>
            </a:r>
            <a:endParaRPr lang="es-AR" dirty="0">
              <a:solidFill>
                <a:schemeClr val="tx1"/>
              </a:solidFill>
            </a:endParaRPr>
          </a:p>
        </p:txBody>
      </p:sp>
      <p:sp>
        <p:nvSpPr>
          <p:cNvPr id="6" name="Rectángulo 5"/>
          <p:cNvSpPr/>
          <p:nvPr/>
        </p:nvSpPr>
        <p:spPr>
          <a:xfrm>
            <a:off x="5160905" y="2164540"/>
            <a:ext cx="1841367" cy="9956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Demanda final de producción local</a:t>
            </a:r>
            <a:endParaRPr lang="es-AR" dirty="0">
              <a:solidFill>
                <a:schemeClr val="tx1"/>
              </a:solidFill>
            </a:endParaRPr>
          </a:p>
        </p:txBody>
      </p:sp>
      <p:sp>
        <p:nvSpPr>
          <p:cNvPr id="7" name="Rectángulo 6"/>
          <p:cNvSpPr/>
          <p:nvPr/>
        </p:nvSpPr>
        <p:spPr>
          <a:xfrm>
            <a:off x="9082505" y="4074349"/>
            <a:ext cx="1678538" cy="7315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Producción</a:t>
            </a:r>
            <a:endParaRPr lang="es-AR" dirty="0">
              <a:solidFill>
                <a:schemeClr val="tx1"/>
              </a:solidFill>
            </a:endParaRPr>
          </a:p>
        </p:txBody>
      </p:sp>
      <p:sp>
        <p:nvSpPr>
          <p:cNvPr id="8" name="Rectángulo 7"/>
          <p:cNvSpPr/>
          <p:nvPr/>
        </p:nvSpPr>
        <p:spPr>
          <a:xfrm>
            <a:off x="9073281" y="2161009"/>
            <a:ext cx="1678537" cy="9956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Transacciones intersectoriales</a:t>
            </a:r>
            <a:endParaRPr lang="es-AR" dirty="0">
              <a:solidFill>
                <a:schemeClr val="tx1"/>
              </a:solidFill>
            </a:endParaRPr>
          </a:p>
        </p:txBody>
      </p:sp>
      <p:sp>
        <p:nvSpPr>
          <p:cNvPr id="9" name="Rectángulo 8"/>
          <p:cNvSpPr/>
          <p:nvPr/>
        </p:nvSpPr>
        <p:spPr>
          <a:xfrm>
            <a:off x="9073280" y="5161115"/>
            <a:ext cx="1678538" cy="9448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Remuneración a factores</a:t>
            </a:r>
            <a:endParaRPr lang="es-AR" dirty="0">
              <a:solidFill>
                <a:schemeClr val="tx1"/>
              </a:solidFill>
            </a:endParaRPr>
          </a:p>
        </p:txBody>
      </p:sp>
      <p:sp>
        <p:nvSpPr>
          <p:cNvPr id="10" name="Rectángulo 9"/>
          <p:cNvSpPr/>
          <p:nvPr/>
        </p:nvSpPr>
        <p:spPr>
          <a:xfrm>
            <a:off x="3530292" y="5578964"/>
            <a:ext cx="1898074" cy="6257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Ingreso disponible de hogares</a:t>
            </a:r>
            <a:endParaRPr lang="es-AR" dirty="0">
              <a:solidFill>
                <a:schemeClr val="tx1"/>
              </a:solidFill>
            </a:endParaRPr>
          </a:p>
        </p:txBody>
      </p:sp>
      <p:sp>
        <p:nvSpPr>
          <p:cNvPr id="11" name="Rectángulo 10"/>
          <p:cNvSpPr/>
          <p:nvPr/>
        </p:nvSpPr>
        <p:spPr>
          <a:xfrm>
            <a:off x="1375810" y="5578964"/>
            <a:ext cx="1597793" cy="6257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Consumo privado</a:t>
            </a:r>
            <a:endParaRPr lang="es-AR" dirty="0">
              <a:solidFill>
                <a:schemeClr val="tx1"/>
              </a:solidFill>
            </a:endParaRPr>
          </a:p>
        </p:txBody>
      </p:sp>
      <p:cxnSp>
        <p:nvCxnSpPr>
          <p:cNvPr id="15" name="Conector recto de flecha 14"/>
          <p:cNvCxnSpPr>
            <a:stCxn id="2" idx="3"/>
            <a:endCxn id="6" idx="1"/>
          </p:cNvCxnSpPr>
          <p:nvPr/>
        </p:nvCxnSpPr>
        <p:spPr>
          <a:xfrm>
            <a:off x="3142482" y="2662380"/>
            <a:ext cx="2018423" cy="0"/>
          </a:xfrm>
          <a:prstGeom prst="straightConnector1">
            <a:avLst/>
          </a:prstGeom>
          <a:ln w="698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a:stCxn id="6" idx="3"/>
            <a:endCxn id="8" idx="1"/>
          </p:cNvCxnSpPr>
          <p:nvPr/>
        </p:nvCxnSpPr>
        <p:spPr>
          <a:xfrm flipV="1">
            <a:off x="7002272" y="2658849"/>
            <a:ext cx="2071009" cy="3531"/>
          </a:xfrm>
          <a:prstGeom prst="straightConnector1">
            <a:avLst/>
          </a:prstGeom>
          <a:ln w="698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a:stCxn id="8" idx="2"/>
            <a:endCxn id="7" idx="0"/>
          </p:cNvCxnSpPr>
          <p:nvPr/>
        </p:nvCxnSpPr>
        <p:spPr>
          <a:xfrm>
            <a:off x="9912550" y="3156689"/>
            <a:ext cx="9224" cy="917660"/>
          </a:xfrm>
          <a:prstGeom prst="straightConnector1">
            <a:avLst/>
          </a:prstGeom>
          <a:ln w="698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p:cNvCxnSpPr>
            <a:stCxn id="7" idx="2"/>
            <a:endCxn id="9" idx="0"/>
          </p:cNvCxnSpPr>
          <p:nvPr/>
        </p:nvCxnSpPr>
        <p:spPr>
          <a:xfrm flipH="1">
            <a:off x="9912549" y="4805869"/>
            <a:ext cx="9225" cy="355246"/>
          </a:xfrm>
          <a:prstGeom prst="straightConnector1">
            <a:avLst/>
          </a:prstGeom>
          <a:ln w="698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p:cNvCxnSpPr>
            <a:stCxn id="9" idx="1"/>
            <a:endCxn id="25" idx="3"/>
          </p:cNvCxnSpPr>
          <p:nvPr/>
        </p:nvCxnSpPr>
        <p:spPr>
          <a:xfrm flipH="1">
            <a:off x="8137985" y="5633555"/>
            <a:ext cx="935295" cy="262685"/>
          </a:xfrm>
          <a:prstGeom prst="straightConnector1">
            <a:avLst/>
          </a:prstGeom>
          <a:ln w="698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p:cNvCxnSpPr>
            <a:stCxn id="10" idx="1"/>
            <a:endCxn id="11" idx="3"/>
          </p:cNvCxnSpPr>
          <p:nvPr/>
        </p:nvCxnSpPr>
        <p:spPr>
          <a:xfrm flipH="1">
            <a:off x="2973603" y="5891828"/>
            <a:ext cx="556689" cy="0"/>
          </a:xfrm>
          <a:prstGeom prst="straightConnector1">
            <a:avLst/>
          </a:prstGeom>
          <a:ln w="698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ector angular 34"/>
          <p:cNvCxnSpPr>
            <a:stCxn id="7" idx="3"/>
            <a:endCxn id="8" idx="3"/>
          </p:cNvCxnSpPr>
          <p:nvPr/>
        </p:nvCxnSpPr>
        <p:spPr>
          <a:xfrm flipH="1" flipV="1">
            <a:off x="10751818" y="2658849"/>
            <a:ext cx="9225" cy="1781260"/>
          </a:xfrm>
          <a:prstGeom prst="bentConnector3">
            <a:avLst>
              <a:gd name="adj1" fmla="val -2478049"/>
            </a:avLst>
          </a:prstGeom>
          <a:ln w="635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3" name="Rectángulo 22"/>
          <p:cNvSpPr/>
          <p:nvPr/>
        </p:nvSpPr>
        <p:spPr>
          <a:xfrm>
            <a:off x="1375810" y="3532464"/>
            <a:ext cx="1597793" cy="614593"/>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Importaciones</a:t>
            </a:r>
            <a:endParaRPr lang="es-AR" dirty="0">
              <a:solidFill>
                <a:schemeClr val="tx1"/>
              </a:solidFill>
            </a:endParaRPr>
          </a:p>
        </p:txBody>
      </p:sp>
      <p:sp>
        <p:nvSpPr>
          <p:cNvPr id="25" name="Rectángulo 24"/>
          <p:cNvSpPr/>
          <p:nvPr/>
        </p:nvSpPr>
        <p:spPr>
          <a:xfrm>
            <a:off x="6694465" y="5564510"/>
            <a:ext cx="1443520" cy="66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Imp./</a:t>
            </a:r>
            <a:r>
              <a:rPr lang="es-AR" dirty="0" err="1" smtClean="0">
                <a:solidFill>
                  <a:schemeClr val="tx1"/>
                </a:solidFill>
              </a:rPr>
              <a:t>transf</a:t>
            </a:r>
            <a:r>
              <a:rPr lang="es-AR" dirty="0" smtClean="0">
                <a:solidFill>
                  <a:schemeClr val="tx1"/>
                </a:solidFill>
              </a:rPr>
              <a:t>. Gobierno</a:t>
            </a:r>
            <a:endParaRPr lang="es-AR" dirty="0">
              <a:solidFill>
                <a:schemeClr val="tx1"/>
              </a:solidFill>
            </a:endParaRPr>
          </a:p>
        </p:txBody>
      </p:sp>
      <p:cxnSp>
        <p:nvCxnSpPr>
          <p:cNvPr id="44" name="Conector recto de flecha 43"/>
          <p:cNvCxnSpPr>
            <a:stCxn id="11" idx="0"/>
            <a:endCxn id="23" idx="2"/>
          </p:cNvCxnSpPr>
          <p:nvPr/>
        </p:nvCxnSpPr>
        <p:spPr>
          <a:xfrm flipV="1">
            <a:off x="2174707" y="4147057"/>
            <a:ext cx="0" cy="1431907"/>
          </a:xfrm>
          <a:prstGeom prst="straightConnector1">
            <a:avLst/>
          </a:prstGeom>
          <a:ln w="698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ector angular 46"/>
          <p:cNvCxnSpPr>
            <a:endCxn id="23" idx="3"/>
          </p:cNvCxnSpPr>
          <p:nvPr/>
        </p:nvCxnSpPr>
        <p:spPr>
          <a:xfrm rot="10800000" flipV="1">
            <a:off x="2973603" y="3156689"/>
            <a:ext cx="6434692" cy="683072"/>
          </a:xfrm>
          <a:prstGeom prst="bentConnector3">
            <a:avLst>
              <a:gd name="adj1" fmla="val -859"/>
            </a:avLst>
          </a:prstGeom>
          <a:ln w="698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ector recto de flecha 78"/>
          <p:cNvCxnSpPr>
            <a:stCxn id="2" idx="2"/>
            <a:endCxn id="23" idx="0"/>
          </p:cNvCxnSpPr>
          <p:nvPr/>
        </p:nvCxnSpPr>
        <p:spPr>
          <a:xfrm flipH="1">
            <a:off x="2174707" y="3160220"/>
            <a:ext cx="10309" cy="372244"/>
          </a:xfrm>
          <a:prstGeom prst="straightConnector1">
            <a:avLst/>
          </a:prstGeom>
          <a:ln w="698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ector recto de flecha 23"/>
          <p:cNvCxnSpPr>
            <a:stCxn id="25" idx="1"/>
            <a:endCxn id="10" idx="3"/>
          </p:cNvCxnSpPr>
          <p:nvPr/>
        </p:nvCxnSpPr>
        <p:spPr>
          <a:xfrm flipH="1" flipV="1">
            <a:off x="5428366" y="5891828"/>
            <a:ext cx="1266099" cy="4412"/>
          </a:xfrm>
          <a:prstGeom prst="straightConnector1">
            <a:avLst/>
          </a:prstGeom>
          <a:ln w="698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Rectángulo 24"/>
          <p:cNvSpPr/>
          <p:nvPr/>
        </p:nvSpPr>
        <p:spPr>
          <a:xfrm>
            <a:off x="8843601" y="6412571"/>
            <a:ext cx="2156346" cy="331730"/>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Ahorro empresas</a:t>
            </a:r>
            <a:endParaRPr lang="es-AR" dirty="0">
              <a:solidFill>
                <a:schemeClr val="tx1"/>
              </a:solidFill>
            </a:endParaRPr>
          </a:p>
        </p:txBody>
      </p:sp>
      <p:cxnSp>
        <p:nvCxnSpPr>
          <p:cNvPr id="63" name="Conector recto de flecha 23"/>
          <p:cNvCxnSpPr>
            <a:stCxn id="9" idx="2"/>
            <a:endCxn id="62" idx="0"/>
          </p:cNvCxnSpPr>
          <p:nvPr/>
        </p:nvCxnSpPr>
        <p:spPr>
          <a:xfrm>
            <a:off x="9912549" y="6105995"/>
            <a:ext cx="9225" cy="306576"/>
          </a:xfrm>
          <a:prstGeom prst="straightConnector1">
            <a:avLst/>
          </a:prstGeom>
          <a:ln w="698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Rectángulo 24"/>
          <p:cNvSpPr/>
          <p:nvPr/>
        </p:nvSpPr>
        <p:spPr>
          <a:xfrm>
            <a:off x="3401156" y="6467560"/>
            <a:ext cx="2156346" cy="331730"/>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chemeClr val="tx1"/>
                </a:solidFill>
              </a:rPr>
              <a:t>Ahorro familias</a:t>
            </a:r>
            <a:endParaRPr lang="es-AR" dirty="0">
              <a:solidFill>
                <a:schemeClr val="tx1"/>
              </a:solidFill>
            </a:endParaRPr>
          </a:p>
        </p:txBody>
      </p:sp>
      <p:cxnSp>
        <p:nvCxnSpPr>
          <p:cNvPr id="75" name="Conector recto de flecha 23"/>
          <p:cNvCxnSpPr>
            <a:stCxn id="10" idx="2"/>
            <a:endCxn id="74" idx="0"/>
          </p:cNvCxnSpPr>
          <p:nvPr/>
        </p:nvCxnSpPr>
        <p:spPr>
          <a:xfrm>
            <a:off x="4479329" y="6204691"/>
            <a:ext cx="0" cy="262869"/>
          </a:xfrm>
          <a:prstGeom prst="straightConnector1">
            <a:avLst/>
          </a:prstGeom>
          <a:ln w="698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ector recto de flecha 43"/>
          <p:cNvCxnSpPr>
            <a:stCxn id="11" idx="0"/>
            <a:endCxn id="6" idx="2"/>
          </p:cNvCxnSpPr>
          <p:nvPr/>
        </p:nvCxnSpPr>
        <p:spPr>
          <a:xfrm flipV="1">
            <a:off x="2174707" y="3160220"/>
            <a:ext cx="3906882" cy="2418744"/>
          </a:xfrm>
          <a:prstGeom prst="straightConnector1">
            <a:avLst/>
          </a:prstGeom>
          <a:ln w="635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0156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2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933734" y="0"/>
            <a:ext cx="10515600" cy="1325563"/>
          </a:xfrm>
        </p:spPr>
        <p:txBody>
          <a:bodyPr>
            <a:normAutofit/>
          </a:bodyPr>
          <a:lstStyle/>
          <a:p>
            <a:pPr algn="just"/>
            <a:r>
              <a:rPr lang="es-AR" dirty="0" smtClean="0"/>
              <a:t>Apertura sectorial</a:t>
            </a:r>
            <a:endParaRPr lang="es-AR" dirty="0"/>
          </a:p>
        </p:txBody>
      </p:sp>
      <p:sp>
        <p:nvSpPr>
          <p:cNvPr id="3" name="Marcador de contenido 2"/>
          <p:cNvSpPr>
            <a:spLocks noGrp="1"/>
          </p:cNvSpPr>
          <p:nvPr>
            <p:ph idx="1"/>
          </p:nvPr>
        </p:nvSpPr>
        <p:spPr>
          <a:xfrm>
            <a:off x="848360" y="1453414"/>
            <a:ext cx="10515600" cy="4723549"/>
          </a:xfrm>
        </p:spPr>
        <p:txBody>
          <a:bodyPr>
            <a:normAutofit/>
          </a:bodyPr>
          <a:lstStyle/>
          <a:p>
            <a:r>
              <a:rPr lang="es-AR" dirty="0" smtClean="0"/>
              <a:t>Identificación de </a:t>
            </a:r>
            <a:r>
              <a:rPr lang="es-AR" dirty="0"/>
              <a:t>11 </a:t>
            </a:r>
            <a:r>
              <a:rPr lang="es-AR" dirty="0" smtClean="0"/>
              <a:t>sectores </a:t>
            </a:r>
            <a:r>
              <a:rPr lang="es-AR" dirty="0"/>
              <a:t>a partir de los 124 sectores del CIP.</a:t>
            </a:r>
          </a:p>
          <a:p>
            <a:pPr marL="0" indent="0">
              <a:buNone/>
            </a:pPr>
            <a:endParaRPr lang="es-AR" dirty="0" smtClean="0"/>
          </a:p>
          <a:p>
            <a:pPr marL="514350" indent="-514350">
              <a:buFont typeface="+mj-lt"/>
              <a:buAutoNum type="arabicPeriod"/>
            </a:pPr>
            <a:endParaRPr lang="es-AR" dirty="0" smtClean="0"/>
          </a:p>
        </p:txBody>
      </p:sp>
      <p:graphicFrame>
        <p:nvGraphicFramePr>
          <p:cNvPr id="2" name="Tabla 1"/>
          <p:cNvGraphicFramePr>
            <a:graphicFrameLocks noGrp="1"/>
          </p:cNvGraphicFramePr>
          <p:nvPr>
            <p:extLst>
              <p:ext uri="{D42A27DB-BD31-4B8C-83A1-F6EECF244321}">
                <p14:modId xmlns:p14="http://schemas.microsoft.com/office/powerpoint/2010/main" val="661978487"/>
              </p:ext>
            </p:extLst>
          </p:nvPr>
        </p:nvGraphicFramePr>
        <p:xfrm>
          <a:off x="1004236" y="2492945"/>
          <a:ext cx="10183528" cy="4139764"/>
        </p:xfrm>
        <a:graphic>
          <a:graphicData uri="http://schemas.openxmlformats.org/drawingml/2006/table">
            <a:tbl>
              <a:tblPr firstRow="1" bandRow="1">
                <a:tableStyleId>{5C22544A-7EE6-4342-B048-85BDC9FD1C3A}</a:tableStyleId>
              </a:tblPr>
              <a:tblGrid>
                <a:gridCol w="5091764"/>
                <a:gridCol w="5091764"/>
              </a:tblGrid>
              <a:tr h="4139764">
                <a:tc>
                  <a:txBody>
                    <a:bodyPr/>
                    <a:lstStyle/>
                    <a:p>
                      <a:pPr marL="342900" indent="-342900">
                        <a:spcBef>
                          <a:spcPts val="1000"/>
                        </a:spcBef>
                        <a:buFont typeface="+mj-lt"/>
                        <a:buAutoNum type="arabicPeriod"/>
                      </a:pPr>
                      <a:r>
                        <a:rPr lang="es-AR" sz="2200" b="0" dirty="0" smtClean="0">
                          <a:solidFill>
                            <a:schemeClr val="tx1"/>
                          </a:solidFill>
                        </a:rPr>
                        <a:t>Agricultura y ganadería</a:t>
                      </a:r>
                    </a:p>
                    <a:p>
                      <a:pPr marL="342900" indent="-342900">
                        <a:spcBef>
                          <a:spcPts val="1000"/>
                        </a:spcBef>
                        <a:buFont typeface="+mj-lt"/>
                        <a:buAutoNum type="arabicPeriod"/>
                      </a:pPr>
                      <a:r>
                        <a:rPr lang="es-AR" sz="2200" b="0" dirty="0" smtClean="0">
                          <a:solidFill>
                            <a:schemeClr val="tx1"/>
                          </a:solidFill>
                        </a:rPr>
                        <a:t>Minería</a:t>
                      </a:r>
                    </a:p>
                    <a:p>
                      <a:pPr marL="342900" indent="-342900">
                        <a:spcBef>
                          <a:spcPts val="1000"/>
                        </a:spcBef>
                        <a:buFont typeface="+mj-lt"/>
                        <a:buAutoNum type="arabicPeriod"/>
                      </a:pPr>
                      <a:r>
                        <a:rPr lang="es-AR" sz="2200" b="0" dirty="0" smtClean="0">
                          <a:solidFill>
                            <a:schemeClr val="tx1"/>
                          </a:solidFill>
                        </a:rPr>
                        <a:t>Manufacturas de origen agropecuario</a:t>
                      </a:r>
                    </a:p>
                    <a:p>
                      <a:pPr marL="342900" indent="-342900">
                        <a:spcBef>
                          <a:spcPts val="1000"/>
                        </a:spcBef>
                        <a:buFont typeface="+mj-lt"/>
                        <a:buAutoNum type="arabicPeriod"/>
                      </a:pPr>
                      <a:r>
                        <a:rPr lang="es-AR" sz="2200" b="0" dirty="0" smtClean="0">
                          <a:solidFill>
                            <a:schemeClr val="tx1"/>
                          </a:solidFill>
                        </a:rPr>
                        <a:t>Manufacturas de origen industrial</a:t>
                      </a:r>
                    </a:p>
                    <a:p>
                      <a:pPr marL="342900" indent="-342900">
                        <a:spcBef>
                          <a:spcPts val="1000"/>
                        </a:spcBef>
                        <a:buFont typeface="+mj-lt"/>
                        <a:buAutoNum type="arabicPeriod"/>
                      </a:pPr>
                      <a:r>
                        <a:rPr lang="es-AR" sz="2200" b="0" dirty="0" smtClean="0">
                          <a:solidFill>
                            <a:schemeClr val="tx1"/>
                          </a:solidFill>
                        </a:rPr>
                        <a:t>Refinación de petróleo</a:t>
                      </a:r>
                    </a:p>
                    <a:p>
                      <a:pPr marL="342900" indent="-342900">
                        <a:spcBef>
                          <a:spcPts val="1000"/>
                        </a:spcBef>
                        <a:buFont typeface="+mj-lt"/>
                        <a:buAutoNum type="arabicPeriod"/>
                      </a:pPr>
                      <a:r>
                        <a:rPr lang="es-AR" sz="2200" b="0" dirty="0" smtClean="0">
                          <a:solidFill>
                            <a:schemeClr val="tx1"/>
                          </a:solidFill>
                        </a:rPr>
                        <a:t>Electricidad</a:t>
                      </a:r>
                    </a:p>
                    <a:p>
                      <a:pPr marL="342900" indent="-342900">
                        <a:spcBef>
                          <a:spcPts val="1000"/>
                        </a:spcBef>
                        <a:buFont typeface="+mj-lt"/>
                        <a:buAutoNum type="arabicPeriod"/>
                      </a:pPr>
                      <a:endParaRPr lang="es-AR" sz="2200" b="0" dirty="0">
                        <a:solidFill>
                          <a:schemeClr val="tx1"/>
                        </a:solidFill>
                      </a:endParaRPr>
                    </a:p>
                  </a:txBody>
                  <a:tcPr>
                    <a:noFill/>
                  </a:tcPr>
                </a:tc>
                <a:tc>
                  <a:txBody>
                    <a:bodyPr/>
                    <a:lstStyle/>
                    <a:p>
                      <a:pPr marL="342900" indent="-342900">
                        <a:spcBef>
                          <a:spcPts val="1000"/>
                        </a:spcBef>
                        <a:buFont typeface="+mj-lt"/>
                        <a:buAutoNum type="arabicPeriod" startAt="7"/>
                      </a:pPr>
                      <a:r>
                        <a:rPr lang="es-AR" sz="2200" b="0" dirty="0" smtClean="0">
                          <a:solidFill>
                            <a:schemeClr val="tx1"/>
                          </a:solidFill>
                        </a:rPr>
                        <a:t>Gas</a:t>
                      </a:r>
                    </a:p>
                    <a:p>
                      <a:pPr marL="342900" indent="-342900">
                        <a:spcBef>
                          <a:spcPts val="1000"/>
                        </a:spcBef>
                        <a:buFont typeface="+mj-lt"/>
                        <a:buAutoNum type="arabicPeriod" startAt="7"/>
                      </a:pPr>
                      <a:r>
                        <a:rPr lang="es-AR" sz="2200" b="0" dirty="0" smtClean="0">
                          <a:solidFill>
                            <a:schemeClr val="tx1"/>
                          </a:solidFill>
                        </a:rPr>
                        <a:t>Construcción</a:t>
                      </a:r>
                    </a:p>
                    <a:p>
                      <a:pPr marL="342900" indent="-342900">
                        <a:spcBef>
                          <a:spcPts val="1000"/>
                        </a:spcBef>
                        <a:buFont typeface="+mj-lt"/>
                        <a:buAutoNum type="arabicPeriod" startAt="7"/>
                      </a:pPr>
                      <a:r>
                        <a:rPr lang="es-AR" sz="2200" b="0" dirty="0" smtClean="0">
                          <a:solidFill>
                            <a:schemeClr val="tx1"/>
                          </a:solidFill>
                        </a:rPr>
                        <a:t>Transporte terrestre de cargas</a:t>
                      </a:r>
                    </a:p>
                    <a:p>
                      <a:pPr marL="342900" indent="-342900">
                        <a:spcBef>
                          <a:spcPts val="1000"/>
                        </a:spcBef>
                        <a:buFont typeface="+mj-lt"/>
                        <a:buAutoNum type="arabicPeriod" startAt="7"/>
                      </a:pPr>
                      <a:r>
                        <a:rPr lang="es-AR" sz="2200" b="0" dirty="0" smtClean="0">
                          <a:solidFill>
                            <a:schemeClr val="tx1"/>
                          </a:solidFill>
                        </a:rPr>
                        <a:t>Servicios</a:t>
                      </a:r>
                    </a:p>
                    <a:p>
                      <a:pPr marL="342900" indent="-342900">
                        <a:spcBef>
                          <a:spcPts val="1000"/>
                        </a:spcBef>
                        <a:buFont typeface="+mj-lt"/>
                        <a:buAutoNum type="arabicPeriod" startAt="7"/>
                      </a:pPr>
                      <a:r>
                        <a:rPr lang="es-AR" sz="2200" b="0" dirty="0" smtClean="0">
                          <a:solidFill>
                            <a:schemeClr val="tx1"/>
                          </a:solidFill>
                        </a:rPr>
                        <a:t>Sector público</a:t>
                      </a:r>
                    </a:p>
                    <a:p>
                      <a:pPr marL="342900" indent="-342900">
                        <a:spcBef>
                          <a:spcPts val="1000"/>
                        </a:spcBef>
                        <a:buFont typeface="+mj-lt"/>
                        <a:buAutoNum type="arabicPeriod"/>
                      </a:pPr>
                      <a:endParaRPr lang="es-AR" sz="2200" b="0" dirty="0">
                        <a:solidFill>
                          <a:schemeClr val="tx1"/>
                        </a:solidFill>
                      </a:endParaRPr>
                    </a:p>
                  </a:txBody>
                  <a:tcPr>
                    <a:noFill/>
                  </a:tcPr>
                </a:tc>
              </a:tr>
            </a:tbl>
          </a:graphicData>
        </a:graphic>
      </p:graphicFrame>
      <p:sp>
        <p:nvSpPr>
          <p:cNvPr id="4" name="3 CuadroTexto"/>
          <p:cNvSpPr txBox="1"/>
          <p:nvPr/>
        </p:nvSpPr>
        <p:spPr>
          <a:xfrm>
            <a:off x="8580329" y="5523978"/>
            <a:ext cx="3131507" cy="307777"/>
          </a:xfrm>
          <a:prstGeom prst="rect">
            <a:avLst/>
          </a:prstGeom>
          <a:noFill/>
        </p:spPr>
        <p:txBody>
          <a:bodyPr wrap="square" rtlCol="0">
            <a:spAutoFit/>
          </a:bodyPr>
          <a:lstStyle/>
          <a:p>
            <a:r>
              <a:rPr lang="es-AR" sz="1400" dirty="0" smtClean="0">
                <a:hlinkClick r:id="rId2" action="ppaction://hlinksldjump"/>
              </a:rPr>
              <a:t>Ver detalle</a:t>
            </a:r>
            <a:endParaRPr lang="en-US" sz="1400" dirty="0"/>
          </a:p>
        </p:txBody>
      </p:sp>
    </p:spTree>
    <p:extLst>
      <p:ext uri="{BB962C8B-B14F-4D97-AF65-F5344CB8AC3E}">
        <p14:creationId xmlns:p14="http://schemas.microsoft.com/office/powerpoint/2010/main" val="3595253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2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838200" y="8990"/>
            <a:ext cx="10515600" cy="1325563"/>
          </a:xfrm>
        </p:spPr>
        <p:txBody>
          <a:bodyPr>
            <a:normAutofit/>
          </a:bodyPr>
          <a:lstStyle/>
          <a:p>
            <a:r>
              <a:rPr lang="es-AR" dirty="0" smtClean="0"/>
              <a:t>Apertura sectorial – Electricidad y Transporte</a:t>
            </a:r>
            <a:endParaRPr lang="es-AR" dirty="0"/>
          </a:p>
        </p:txBody>
      </p:sp>
      <p:sp>
        <p:nvSpPr>
          <p:cNvPr id="3" name="Marcador de contenido 2"/>
          <p:cNvSpPr>
            <a:spLocks noGrp="1"/>
          </p:cNvSpPr>
          <p:nvPr>
            <p:ph idx="1"/>
          </p:nvPr>
        </p:nvSpPr>
        <p:spPr>
          <a:xfrm>
            <a:off x="838200" y="1071269"/>
            <a:ext cx="10515600" cy="5643429"/>
          </a:xfrm>
        </p:spPr>
        <p:txBody>
          <a:bodyPr>
            <a:normAutofit/>
          </a:bodyPr>
          <a:lstStyle/>
          <a:p>
            <a:pPr>
              <a:lnSpc>
                <a:spcPct val="100000"/>
              </a:lnSpc>
              <a:spcBef>
                <a:spcPts val="0"/>
              </a:spcBef>
            </a:pPr>
            <a:r>
              <a:rPr lang="es-AR" dirty="0" smtClean="0"/>
              <a:t>Electricidad</a:t>
            </a:r>
          </a:p>
          <a:p>
            <a:pPr lvl="2">
              <a:lnSpc>
                <a:spcPct val="100000"/>
              </a:lnSpc>
              <a:spcBef>
                <a:spcPts val="0"/>
              </a:spcBef>
            </a:pPr>
            <a:r>
              <a:rPr lang="es-AR" dirty="0" smtClean="0"/>
              <a:t>Generación hidroeléctrica</a:t>
            </a:r>
          </a:p>
          <a:p>
            <a:pPr lvl="2">
              <a:lnSpc>
                <a:spcPct val="100000"/>
              </a:lnSpc>
              <a:spcBef>
                <a:spcPts val="0"/>
              </a:spcBef>
            </a:pPr>
            <a:r>
              <a:rPr lang="es-AR" dirty="0" smtClean="0"/>
              <a:t>Generación térmica (incluye convencional, nuclear y resto de fuentes)</a:t>
            </a:r>
          </a:p>
          <a:p>
            <a:pPr lvl="2">
              <a:lnSpc>
                <a:spcPct val="100000"/>
              </a:lnSpc>
              <a:spcBef>
                <a:spcPts val="0"/>
              </a:spcBef>
            </a:pPr>
            <a:r>
              <a:rPr lang="es-AR" dirty="0" smtClean="0"/>
              <a:t>Transporte y distribución</a:t>
            </a:r>
          </a:p>
          <a:p>
            <a:pPr marL="914400" lvl="2" indent="0">
              <a:lnSpc>
                <a:spcPct val="100000"/>
              </a:lnSpc>
              <a:spcBef>
                <a:spcPts val="0"/>
              </a:spcBef>
              <a:buNone/>
            </a:pPr>
            <a:endParaRPr lang="es-AR" sz="1800" dirty="0" smtClean="0"/>
          </a:p>
          <a:p>
            <a:pPr>
              <a:lnSpc>
                <a:spcPct val="100000"/>
              </a:lnSpc>
              <a:spcBef>
                <a:spcPts val="0"/>
              </a:spcBef>
            </a:pPr>
            <a:r>
              <a:rPr lang="es-AR" dirty="0" smtClean="0"/>
              <a:t>Transporte </a:t>
            </a:r>
            <a:r>
              <a:rPr lang="es-AR" dirty="0"/>
              <a:t>terrestre de </a:t>
            </a:r>
            <a:r>
              <a:rPr lang="es-AR" dirty="0" smtClean="0"/>
              <a:t>cargas</a:t>
            </a:r>
          </a:p>
          <a:p>
            <a:pPr lvl="2">
              <a:lnSpc>
                <a:spcPct val="100000"/>
              </a:lnSpc>
              <a:spcBef>
                <a:spcPts val="0"/>
              </a:spcBef>
            </a:pPr>
            <a:r>
              <a:rPr lang="es-AR" dirty="0" smtClean="0"/>
              <a:t>Transporte </a:t>
            </a:r>
            <a:r>
              <a:rPr lang="es-AR" dirty="0"/>
              <a:t>automotor </a:t>
            </a:r>
            <a:r>
              <a:rPr lang="es-AR" dirty="0" smtClean="0"/>
              <a:t>de cargas</a:t>
            </a:r>
          </a:p>
          <a:p>
            <a:pPr lvl="2">
              <a:lnSpc>
                <a:spcPct val="100000"/>
              </a:lnSpc>
              <a:spcBef>
                <a:spcPts val="0"/>
              </a:spcBef>
            </a:pPr>
            <a:r>
              <a:rPr lang="es-AR" dirty="0" smtClean="0"/>
              <a:t>Transporte ferroviario</a:t>
            </a:r>
            <a:r>
              <a:rPr lang="es-AR" dirty="0"/>
              <a:t> </a:t>
            </a:r>
            <a:r>
              <a:rPr lang="es-AR" dirty="0" smtClean="0"/>
              <a:t>de cargas</a:t>
            </a:r>
            <a:endParaRPr lang="es-AR" dirty="0"/>
          </a:p>
          <a:p>
            <a:pPr marL="0" indent="0">
              <a:lnSpc>
                <a:spcPct val="100000"/>
              </a:lnSpc>
              <a:spcBef>
                <a:spcPts val="0"/>
              </a:spcBef>
              <a:buNone/>
            </a:pPr>
            <a:endParaRPr lang="es-AR" sz="2000" dirty="0" smtClean="0"/>
          </a:p>
          <a:p>
            <a:pPr marL="0" indent="0">
              <a:lnSpc>
                <a:spcPct val="100000"/>
              </a:lnSpc>
              <a:spcBef>
                <a:spcPts val="0"/>
              </a:spcBef>
              <a:buNone/>
            </a:pPr>
            <a:r>
              <a:rPr lang="es-AR" dirty="0" smtClean="0"/>
              <a:t>Procedimientos de desagregación</a:t>
            </a:r>
          </a:p>
          <a:p>
            <a:pPr>
              <a:lnSpc>
                <a:spcPct val="100000"/>
              </a:lnSpc>
              <a:spcBef>
                <a:spcPts val="0"/>
              </a:spcBef>
            </a:pPr>
            <a:r>
              <a:rPr lang="es-AR" sz="2000" dirty="0" smtClean="0"/>
              <a:t>Datos representativos del costo de cada actividad, a partir de balances o estimaciones ad-hoc. </a:t>
            </a:r>
          </a:p>
          <a:p>
            <a:pPr>
              <a:lnSpc>
                <a:spcPct val="100000"/>
              </a:lnSpc>
              <a:spcBef>
                <a:spcPts val="0"/>
              </a:spcBef>
            </a:pPr>
            <a:r>
              <a:rPr lang="es-AR" sz="2000" dirty="0" smtClean="0"/>
              <a:t>Asignación de demanda:</a:t>
            </a:r>
          </a:p>
          <a:p>
            <a:pPr lvl="1">
              <a:lnSpc>
                <a:spcPct val="100000"/>
              </a:lnSpc>
              <a:spcBef>
                <a:spcPts val="0"/>
              </a:spcBef>
            </a:pPr>
            <a:r>
              <a:rPr lang="es-AR" sz="1800" dirty="0" smtClean="0"/>
              <a:t>Energía: datos MINEM-Balances Energéticos</a:t>
            </a:r>
          </a:p>
          <a:p>
            <a:pPr lvl="1">
              <a:lnSpc>
                <a:spcPct val="100000"/>
              </a:lnSpc>
              <a:spcBef>
                <a:spcPts val="0"/>
              </a:spcBef>
            </a:pPr>
            <a:r>
              <a:rPr lang="es-AR" sz="1800" dirty="0" smtClean="0"/>
              <a:t>Transporte: Estimaciones propias </a:t>
            </a:r>
            <a:endParaRPr lang="es-AR" sz="1800" dirty="0"/>
          </a:p>
          <a:p>
            <a:pPr marL="457200" lvl="1" indent="0">
              <a:lnSpc>
                <a:spcPct val="100000"/>
              </a:lnSpc>
              <a:spcBef>
                <a:spcPts val="0"/>
              </a:spcBef>
              <a:buNone/>
            </a:pPr>
            <a:r>
              <a:rPr lang="es-AR" sz="1800" i="1" dirty="0" smtClean="0"/>
              <a:t>Estimaciones tentativas, sujetas a revisión</a:t>
            </a:r>
          </a:p>
        </p:txBody>
      </p:sp>
    </p:spTree>
    <p:extLst>
      <p:ext uri="{BB962C8B-B14F-4D97-AF65-F5344CB8AC3E}">
        <p14:creationId xmlns:p14="http://schemas.microsoft.com/office/powerpoint/2010/main" val="126578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500"/>
                                        <p:tgtEl>
                                          <p:spTgt spid="3">
                                            <p:txEl>
                                              <p:pRg st="12" end="12"/>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13" end="13"/>
                                            </p:txEl>
                                          </p:spTgt>
                                        </p:tgtEl>
                                        <p:attrNameLst>
                                          <p:attrName>style.visibility</p:attrName>
                                        </p:attrNameLst>
                                      </p:cBhvr>
                                      <p:to>
                                        <p:strVal val="visible"/>
                                      </p:to>
                                    </p:set>
                                    <p:animEffect transition="in" filter="fade">
                                      <p:cBhvr>
                                        <p:cTn id="44" dur="500"/>
                                        <p:tgtEl>
                                          <p:spTgt spid="3">
                                            <p:txEl>
                                              <p:pRg st="13" end="13"/>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animEffect transition="in" filter="fade">
                                      <p:cBhvr>
                                        <p:cTn id="4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2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a:xfrm>
            <a:off x="879143" y="-177421"/>
            <a:ext cx="10515600" cy="1325563"/>
          </a:xfrm>
        </p:spPr>
        <p:txBody>
          <a:bodyPr>
            <a:normAutofit/>
          </a:bodyPr>
          <a:lstStyle/>
          <a:p>
            <a:r>
              <a:rPr lang="es-AR" dirty="0" smtClean="0"/>
              <a:t>Apertura sectorial definitiva</a:t>
            </a:r>
            <a:endParaRPr lang="es-AR" dirty="0"/>
          </a:p>
        </p:txBody>
      </p:sp>
      <p:graphicFrame>
        <p:nvGraphicFramePr>
          <p:cNvPr id="4" name="Tabla 3"/>
          <p:cNvGraphicFramePr>
            <a:graphicFrameLocks noGrp="1"/>
          </p:cNvGraphicFramePr>
          <p:nvPr>
            <p:extLst>
              <p:ext uri="{D42A27DB-BD31-4B8C-83A1-F6EECF244321}">
                <p14:modId xmlns:p14="http://schemas.microsoft.com/office/powerpoint/2010/main" val="2893038947"/>
              </p:ext>
            </p:extLst>
          </p:nvPr>
        </p:nvGraphicFramePr>
        <p:xfrm>
          <a:off x="567505" y="1550024"/>
          <a:ext cx="11346990" cy="5191969"/>
        </p:xfrm>
        <a:graphic>
          <a:graphicData uri="http://schemas.openxmlformats.org/drawingml/2006/table">
            <a:tbl>
              <a:tblPr firstRow="1" bandRow="1">
                <a:tableStyleId>{5C22544A-7EE6-4342-B048-85BDC9FD1C3A}</a:tableStyleId>
              </a:tblPr>
              <a:tblGrid>
                <a:gridCol w="5673495"/>
                <a:gridCol w="5673495"/>
              </a:tblGrid>
              <a:tr h="5191969">
                <a:tc>
                  <a:txBody>
                    <a:bodyPr/>
                    <a:lstStyle/>
                    <a:p>
                      <a:pPr marL="342900" indent="-342900">
                        <a:spcBef>
                          <a:spcPts val="1000"/>
                        </a:spcBef>
                        <a:buFont typeface="+mj-lt"/>
                        <a:buAutoNum type="arabicPeriod"/>
                      </a:pPr>
                      <a:r>
                        <a:rPr lang="es-AR" sz="2800" b="0" dirty="0" smtClean="0">
                          <a:solidFill>
                            <a:schemeClr val="tx1"/>
                          </a:solidFill>
                        </a:rPr>
                        <a:t>Agricultura y ganadería</a:t>
                      </a:r>
                    </a:p>
                    <a:p>
                      <a:pPr marL="342900" indent="-342900">
                        <a:spcBef>
                          <a:spcPts val="1000"/>
                        </a:spcBef>
                        <a:buFont typeface="+mj-lt"/>
                        <a:buAutoNum type="arabicPeriod"/>
                      </a:pPr>
                      <a:r>
                        <a:rPr lang="es-AR" sz="2800" b="0" dirty="0" smtClean="0">
                          <a:solidFill>
                            <a:schemeClr val="tx1"/>
                          </a:solidFill>
                        </a:rPr>
                        <a:t>Minería</a:t>
                      </a:r>
                    </a:p>
                    <a:p>
                      <a:pPr marL="342900" indent="-342900">
                        <a:spcBef>
                          <a:spcPts val="1000"/>
                        </a:spcBef>
                        <a:buFont typeface="+mj-lt"/>
                        <a:buAutoNum type="arabicPeriod"/>
                      </a:pPr>
                      <a:r>
                        <a:rPr lang="es-AR" sz="2800" b="0" dirty="0" smtClean="0">
                          <a:solidFill>
                            <a:schemeClr val="tx1"/>
                          </a:solidFill>
                        </a:rPr>
                        <a:t>Manufacturas de origen agropecuario</a:t>
                      </a:r>
                    </a:p>
                    <a:p>
                      <a:pPr marL="342900" indent="-342900">
                        <a:spcBef>
                          <a:spcPts val="1000"/>
                        </a:spcBef>
                        <a:buFont typeface="+mj-lt"/>
                        <a:buAutoNum type="arabicPeriod"/>
                      </a:pPr>
                      <a:r>
                        <a:rPr lang="es-AR" sz="2800" b="0" dirty="0" smtClean="0">
                          <a:solidFill>
                            <a:schemeClr val="tx1"/>
                          </a:solidFill>
                        </a:rPr>
                        <a:t>Manufacturas de origen industrial</a:t>
                      </a:r>
                    </a:p>
                    <a:p>
                      <a:pPr marL="342900" indent="-342900">
                        <a:spcBef>
                          <a:spcPts val="1000"/>
                        </a:spcBef>
                        <a:buFont typeface="+mj-lt"/>
                        <a:buAutoNum type="arabicPeriod"/>
                      </a:pPr>
                      <a:r>
                        <a:rPr lang="es-AR" sz="2800" b="0" dirty="0" smtClean="0">
                          <a:solidFill>
                            <a:schemeClr val="tx1"/>
                          </a:solidFill>
                        </a:rPr>
                        <a:t>Refinación de petróleo</a:t>
                      </a:r>
                    </a:p>
                    <a:p>
                      <a:pPr marL="0" lvl="0" indent="0">
                        <a:spcBef>
                          <a:spcPts val="1000"/>
                        </a:spcBef>
                        <a:buFont typeface="+mj-lt"/>
                        <a:buNone/>
                      </a:pPr>
                      <a:r>
                        <a:rPr lang="es-AR" sz="2800" b="0" dirty="0" smtClean="0">
                          <a:solidFill>
                            <a:schemeClr val="tx1"/>
                          </a:solidFill>
                        </a:rPr>
                        <a:t>6.1 Generación térmica de energía eléctrica</a:t>
                      </a:r>
                    </a:p>
                    <a:p>
                      <a:pPr marL="0" indent="0">
                        <a:spcBef>
                          <a:spcPts val="1000"/>
                        </a:spcBef>
                        <a:buFont typeface="+mj-lt"/>
                        <a:buNone/>
                      </a:pPr>
                      <a:r>
                        <a:rPr lang="es-AR" sz="2800" b="0" dirty="0" smtClean="0">
                          <a:solidFill>
                            <a:schemeClr val="tx1"/>
                          </a:solidFill>
                        </a:rPr>
                        <a:t>6.2 Generación hidráulica</a:t>
                      </a:r>
                      <a:r>
                        <a:rPr lang="es-AR" sz="2800" b="0" baseline="0" dirty="0" smtClean="0">
                          <a:solidFill>
                            <a:schemeClr val="tx1"/>
                          </a:solidFill>
                        </a:rPr>
                        <a:t> de </a:t>
                      </a:r>
                      <a:r>
                        <a:rPr lang="es-AR" sz="2800" b="0" dirty="0" smtClean="0">
                          <a:solidFill>
                            <a:schemeClr val="tx1"/>
                          </a:solidFill>
                        </a:rPr>
                        <a:t>energía eléctrica</a:t>
                      </a:r>
                      <a:endParaRPr lang="es-AR" sz="2800" b="0" dirty="0">
                        <a:solidFill>
                          <a:schemeClr val="tx1"/>
                        </a:solidFill>
                      </a:endParaRPr>
                    </a:p>
                  </a:txBody>
                  <a:tcPr>
                    <a:noFill/>
                  </a:tcPr>
                </a:tc>
                <a:tc>
                  <a:txBody>
                    <a:bodyPr/>
                    <a:lstStyle/>
                    <a:p>
                      <a:pPr marL="0" marR="0" lvl="0" indent="0" algn="l" defTabSz="914400" rtl="0" eaLnBrk="1" fontAlgn="auto" latinLnBrk="0" hangingPunct="1">
                        <a:lnSpc>
                          <a:spcPct val="100000"/>
                        </a:lnSpc>
                        <a:spcBef>
                          <a:spcPts val="1000"/>
                        </a:spcBef>
                        <a:spcAft>
                          <a:spcPts val="0"/>
                        </a:spcAft>
                        <a:buClrTx/>
                        <a:buSzTx/>
                        <a:buFont typeface="+mj-lt"/>
                        <a:buNone/>
                        <a:tabLst/>
                        <a:defRPr/>
                      </a:pPr>
                      <a:r>
                        <a:rPr lang="es-AR" sz="2800" b="0" baseline="0" dirty="0" smtClean="0">
                          <a:solidFill>
                            <a:schemeClr val="tx1"/>
                          </a:solidFill>
                        </a:rPr>
                        <a:t>6.3 Transporte-Distribución de energía eléctrica</a:t>
                      </a:r>
                      <a:endParaRPr lang="es-AR" sz="2800" b="0" dirty="0" smtClean="0">
                        <a:solidFill>
                          <a:schemeClr val="tx1"/>
                        </a:solidFill>
                      </a:endParaRPr>
                    </a:p>
                    <a:p>
                      <a:pPr marL="514350" indent="-514350">
                        <a:spcBef>
                          <a:spcPts val="1000"/>
                        </a:spcBef>
                        <a:buFont typeface="+mj-lt"/>
                        <a:buAutoNum type="arabicPeriod" startAt="7"/>
                      </a:pPr>
                      <a:r>
                        <a:rPr lang="es-AR" sz="2800" b="0" dirty="0" smtClean="0">
                          <a:solidFill>
                            <a:schemeClr val="tx1"/>
                          </a:solidFill>
                        </a:rPr>
                        <a:t>Gas</a:t>
                      </a:r>
                    </a:p>
                    <a:p>
                      <a:pPr marL="457200" indent="-457200">
                        <a:spcBef>
                          <a:spcPts val="1000"/>
                        </a:spcBef>
                        <a:buFont typeface="+mj-lt"/>
                        <a:buAutoNum type="arabicPeriod" startAt="7"/>
                      </a:pPr>
                      <a:r>
                        <a:rPr lang="es-AR" sz="2800" b="0" dirty="0" smtClean="0">
                          <a:solidFill>
                            <a:schemeClr val="tx1"/>
                          </a:solidFill>
                        </a:rPr>
                        <a:t>Construcción</a:t>
                      </a:r>
                    </a:p>
                    <a:p>
                      <a:pPr marL="0" indent="0">
                        <a:spcBef>
                          <a:spcPts val="1000"/>
                        </a:spcBef>
                        <a:buFont typeface="+mj-lt"/>
                        <a:buNone/>
                      </a:pPr>
                      <a:r>
                        <a:rPr lang="es-AR" sz="2800" b="0" dirty="0" smtClean="0">
                          <a:solidFill>
                            <a:schemeClr val="tx1"/>
                          </a:solidFill>
                        </a:rPr>
                        <a:t>9.1 Transporte ferroviario de cargas</a:t>
                      </a:r>
                    </a:p>
                    <a:p>
                      <a:pPr marL="0" indent="0">
                        <a:spcBef>
                          <a:spcPts val="1000"/>
                        </a:spcBef>
                        <a:buFont typeface="+mj-lt"/>
                        <a:buNone/>
                      </a:pPr>
                      <a:r>
                        <a:rPr lang="es-AR" sz="2800" b="0" dirty="0" smtClean="0">
                          <a:solidFill>
                            <a:schemeClr val="tx1"/>
                          </a:solidFill>
                        </a:rPr>
                        <a:t>9.2 Transporte automotor de cargas</a:t>
                      </a:r>
                    </a:p>
                    <a:p>
                      <a:pPr marL="514350" indent="-514350">
                        <a:spcBef>
                          <a:spcPts val="1000"/>
                        </a:spcBef>
                        <a:buFont typeface="+mj-lt"/>
                        <a:buAutoNum type="arabicPeriod" startAt="10"/>
                      </a:pPr>
                      <a:r>
                        <a:rPr lang="es-AR" sz="2800" b="0" dirty="0" smtClean="0">
                          <a:solidFill>
                            <a:schemeClr val="tx1"/>
                          </a:solidFill>
                        </a:rPr>
                        <a:t>Servicios</a:t>
                      </a:r>
                    </a:p>
                    <a:p>
                      <a:pPr marL="514350" indent="-514350">
                        <a:spcBef>
                          <a:spcPts val="1000"/>
                        </a:spcBef>
                        <a:buFont typeface="+mj-lt"/>
                        <a:buAutoNum type="arabicPeriod" startAt="11"/>
                      </a:pPr>
                      <a:r>
                        <a:rPr lang="es-AR" sz="2800" b="0" kern="1200" dirty="0" smtClean="0">
                          <a:solidFill>
                            <a:schemeClr val="tx1"/>
                          </a:solidFill>
                          <a:latin typeface="+mn-lt"/>
                          <a:ea typeface="+mn-ea"/>
                          <a:cs typeface="+mn-cs"/>
                        </a:rPr>
                        <a:t>Sector</a:t>
                      </a:r>
                      <a:r>
                        <a:rPr lang="es-AR" sz="2800" b="0" dirty="0" smtClean="0">
                          <a:solidFill>
                            <a:schemeClr val="tx1"/>
                          </a:solidFill>
                        </a:rPr>
                        <a:t> público</a:t>
                      </a:r>
                    </a:p>
                    <a:p>
                      <a:pPr marL="342900" indent="-342900">
                        <a:spcBef>
                          <a:spcPts val="1000"/>
                        </a:spcBef>
                        <a:buFont typeface="+mj-lt"/>
                        <a:buAutoNum type="arabicPeriod" startAt="11"/>
                      </a:pPr>
                      <a:endParaRPr lang="es-AR" sz="2800" b="0" dirty="0">
                        <a:solidFill>
                          <a:schemeClr val="tx1"/>
                        </a:solidFill>
                      </a:endParaRPr>
                    </a:p>
                  </a:txBody>
                  <a:tcPr>
                    <a:noFill/>
                  </a:tcPr>
                </a:tc>
              </a:tr>
            </a:tbl>
          </a:graphicData>
        </a:graphic>
      </p:graphicFrame>
      <p:sp>
        <p:nvSpPr>
          <p:cNvPr id="2" name="1 CuadroTexto"/>
          <p:cNvSpPr txBox="1"/>
          <p:nvPr/>
        </p:nvSpPr>
        <p:spPr>
          <a:xfrm>
            <a:off x="4544258" y="886532"/>
            <a:ext cx="2426168" cy="523220"/>
          </a:xfrm>
          <a:prstGeom prst="rect">
            <a:avLst/>
          </a:prstGeom>
          <a:noFill/>
        </p:spPr>
        <p:txBody>
          <a:bodyPr wrap="square" rtlCol="0">
            <a:spAutoFit/>
          </a:bodyPr>
          <a:lstStyle/>
          <a:p>
            <a:r>
              <a:rPr lang="es-AR" sz="2800" u="sng" dirty="0" smtClean="0"/>
              <a:t>14 sectores</a:t>
            </a:r>
            <a:endParaRPr lang="en-US" sz="2800" u="sng" dirty="0"/>
          </a:p>
        </p:txBody>
      </p:sp>
    </p:spTree>
    <p:extLst>
      <p:ext uri="{BB962C8B-B14F-4D97-AF65-F5344CB8AC3E}">
        <p14:creationId xmlns:p14="http://schemas.microsoft.com/office/powerpoint/2010/main" val="927792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1632</TotalTime>
  <Words>3576</Words>
  <Application>Microsoft Office PowerPoint</Application>
  <PresentationFormat>Personalizado</PresentationFormat>
  <Paragraphs>1064</Paragraphs>
  <Slides>35</Slides>
  <Notes>2</Notes>
  <HiddenSlides>5</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Tema de Office</vt:lpstr>
      <vt:lpstr>  IIE-CESPA SEMINARIOS ABIERTOS Presentación Nº23</vt:lpstr>
      <vt:lpstr>Proyecto: Objetivo  </vt:lpstr>
      <vt:lpstr>Proyecto: Metodología</vt:lpstr>
      <vt:lpstr>El modelo</vt:lpstr>
      <vt:lpstr>Representación simplificada del funcionamiento del modelo (I)</vt:lpstr>
      <vt:lpstr>Representación simplificada del funcionamiento del modelo (II)</vt:lpstr>
      <vt:lpstr>Apertura sectorial</vt:lpstr>
      <vt:lpstr>Apertura sectorial – Electricidad y Transporte</vt:lpstr>
      <vt:lpstr>Apertura sectorial definitiva</vt:lpstr>
      <vt:lpstr>Sector hogares</vt:lpstr>
      <vt:lpstr>Sector externo</vt:lpstr>
      <vt:lpstr>Sector público</vt:lpstr>
      <vt:lpstr>Procedimiento para la construcción del Modelo</vt:lpstr>
      <vt:lpstr>Escenarios globales</vt:lpstr>
      <vt:lpstr>Escenarios sectoriales</vt:lpstr>
      <vt:lpstr>Cálculo de sustitución de importaciones-Insumos intermedios</vt:lpstr>
      <vt:lpstr>Cálculo de sustitución de importaciones-Demanda final</vt:lpstr>
      <vt:lpstr>El caso de producción minera</vt:lpstr>
      <vt:lpstr>Características de cada escenario global</vt:lpstr>
      <vt:lpstr>Características de cada escenario sectorial</vt:lpstr>
      <vt:lpstr>Escenarios: advertencia</vt:lpstr>
      <vt:lpstr>Primeros resultados: Agregados macroeconómicos</vt:lpstr>
      <vt:lpstr>Primeros resultados: Brechas</vt:lpstr>
      <vt:lpstr>Primeros resultados: distribución del ingreso</vt:lpstr>
      <vt:lpstr>Primeros resultados: energía</vt:lpstr>
      <vt:lpstr>Primeros resultados</vt:lpstr>
      <vt:lpstr>Primeros resultados: políticas sectoriales</vt:lpstr>
      <vt:lpstr>Primeros resultados: políticas sectoriales</vt:lpstr>
      <vt:lpstr>Conclusiones preliminares y agenda</vt:lpstr>
      <vt:lpstr>Conclusiones preliminares y agenda</vt:lpstr>
      <vt:lpstr>Conclusiones preliminares y agenda</vt:lpstr>
      <vt:lpstr>IIE-CESPA SEMINARIOS ABIERTOS</vt:lpstr>
      <vt:lpstr>Desagregación sectorial 124 a 11</vt:lpstr>
      <vt:lpstr>Desagregación sectorial 124 a 11sectorial 124 a 11</vt:lpstr>
      <vt:lpstr>Desagregación sectorial 124 a 11sectorial 124 a 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Martin Ferroni</dc:creator>
  <cp:lastModifiedBy>Barrios, Natalia</cp:lastModifiedBy>
  <cp:revision>96</cp:revision>
  <dcterms:created xsi:type="dcterms:W3CDTF">2017-04-20T14:16:05Z</dcterms:created>
  <dcterms:modified xsi:type="dcterms:W3CDTF">2017-06-14T13:29:07Z</dcterms:modified>
</cp:coreProperties>
</file>